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1"/>
  </p:sldMasterIdLst>
  <p:notesMasterIdLst>
    <p:notesMasterId r:id="rId17"/>
  </p:notesMasterIdLst>
  <p:handoutMasterIdLst>
    <p:handoutMasterId r:id="rId18"/>
  </p:handoutMasterIdLst>
  <p:sldIdLst>
    <p:sldId id="257" r:id="rId2"/>
    <p:sldId id="276" r:id="rId3"/>
    <p:sldId id="287" r:id="rId4"/>
    <p:sldId id="269" r:id="rId5"/>
    <p:sldId id="289" r:id="rId6"/>
    <p:sldId id="278" r:id="rId7"/>
    <p:sldId id="290" r:id="rId8"/>
    <p:sldId id="272" r:id="rId9"/>
    <p:sldId id="280" r:id="rId10"/>
    <p:sldId id="258" r:id="rId11"/>
    <p:sldId id="291" r:id="rId12"/>
    <p:sldId id="270" r:id="rId13"/>
    <p:sldId id="283" r:id="rId14"/>
    <p:sldId id="281" r:id="rId15"/>
    <p:sldId id="273" r:id="rId16"/>
  </p:sldIdLst>
  <p:sldSz cx="12188825"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p15="http://schemas.microsoft.com/office/powerpoint/2012/main">
        <p15:guide id="1" orient="horz" pos="2931" userDrawn="1">
          <p15:clr>
            <a:srgbClr val="A4A3A4"/>
          </p15:clr>
        </p15:guide>
        <p15:guide id="2" pos="221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706" autoAdjust="0"/>
  </p:normalViewPr>
  <p:slideViewPr>
    <p:cSldViewPr>
      <p:cViewPr varScale="1">
        <p:scale>
          <a:sx n="103" d="100"/>
          <a:sy n="103" d="100"/>
        </p:scale>
        <p:origin x="150" y="432"/>
      </p:cViewPr>
      <p:guideLst>
        <p:guide orient="horz" pos="2160"/>
        <p:guide orient="horz" pos="1008"/>
        <p:guide orient="horz" pos="3792"/>
        <p:guide orient="horz" pos="1152"/>
        <p:guide orient="horz" pos="3360"/>
        <p:guide orient="horz" pos="3072"/>
        <p:guide orient="horz" pos="864"/>
        <p:guide orient="horz" pos="528"/>
        <p:guide orient="horz" pos="2784"/>
        <p:guide pos="3839"/>
        <p:guide pos="959"/>
        <p:guide pos="7007"/>
        <p:guide pos="6719"/>
        <p:guide pos="6143"/>
        <p:guide pos="3983"/>
        <p:guide pos="527"/>
        <p:guide pos="7151"/>
      </p:guideLst>
    </p:cSldViewPr>
  </p:slideViewPr>
  <p:notesTextViewPr>
    <p:cViewPr>
      <p:scale>
        <a:sx n="1" d="1"/>
        <a:sy n="1" d="1"/>
      </p:scale>
      <p:origin x="0" y="0"/>
    </p:cViewPr>
  </p:notesTextViewPr>
  <p:notesViewPr>
    <p:cSldViewPr>
      <p:cViewPr varScale="1">
        <p:scale>
          <a:sx n="84" d="100"/>
          <a:sy n="84" d="100"/>
        </p:scale>
        <p:origin x="1002" y="60"/>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Parent, Family, and Community Engagement Outcomes 2018-2019</a:t>
            </a:r>
          </a:p>
          <a:p>
            <a:pPr>
              <a:defRPr/>
            </a:pPr>
            <a:r>
              <a:rPr lang="en-US"/>
              <a:t>1- Need 2- Adequete 3- Strength</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4423385756025781E-2"/>
          <c:y val="0.15577874818049489"/>
          <c:w val="0.93120105269860132"/>
          <c:h val="0.50789487558596658"/>
        </c:manualLayout>
      </c:layout>
      <c:barChart>
        <c:barDir val="col"/>
        <c:grouping val="clustered"/>
        <c:varyColors val="0"/>
        <c:ser>
          <c:idx val="0"/>
          <c:order val="0"/>
          <c:tx>
            <c:strRef>
              <c:f>Sheet1!$B$1</c:f>
              <c:strCache>
                <c:ptCount val="1"/>
                <c:pt idx="0">
                  <c:v>Fall</c:v>
                </c:pt>
              </c:strCache>
            </c:strRef>
          </c:tx>
          <c:spPr>
            <a:solidFill>
              <a:srgbClr val="00B0F0"/>
            </a:solidFill>
            <a:ln>
              <a:solidFill>
                <a:srgbClr val="00B0F0"/>
              </a:solidFill>
            </a:ln>
            <a:effectLst/>
          </c:spPr>
          <c:invertIfNegative val="0"/>
          <c:cat>
            <c:strRef>
              <c:f>Sheet1!$A$2:$A$17</c:f>
              <c:strCache>
                <c:ptCount val="16"/>
                <c:pt idx="0">
                  <c:v>Housing</c:v>
                </c:pt>
                <c:pt idx="1">
                  <c:v>Safety</c:v>
                </c:pt>
                <c:pt idx="2">
                  <c:v>Health</c:v>
                </c:pt>
                <c:pt idx="3">
                  <c:v>Mental Health</c:v>
                </c:pt>
                <c:pt idx="4">
                  <c:v>Transportation</c:v>
                </c:pt>
                <c:pt idx="5">
                  <c:v>Financial Security</c:v>
                </c:pt>
                <c:pt idx="6">
                  <c:v>Relationships</c:v>
                </c:pt>
                <c:pt idx="7">
                  <c:v>Child Development</c:v>
                </c:pt>
                <c:pt idx="8">
                  <c:v>Family Education</c:v>
                </c:pt>
                <c:pt idx="9">
                  <c:v>School Rediness</c:v>
                </c:pt>
                <c:pt idx="10">
                  <c:v>Primary Language</c:v>
                </c:pt>
                <c:pt idx="11">
                  <c:v>Education and Training</c:v>
                </c:pt>
                <c:pt idx="12">
                  <c:v>Volunteering</c:v>
                </c:pt>
                <c:pt idx="13">
                  <c:v>Transitions</c:v>
                </c:pt>
                <c:pt idx="14">
                  <c:v>Families and Communities</c:v>
                </c:pt>
                <c:pt idx="15">
                  <c:v>Leadership and Advocacy</c:v>
                </c:pt>
              </c:strCache>
            </c:strRef>
          </c:cat>
          <c:val>
            <c:numRef>
              <c:f>Sheet1!$B$2:$B$17</c:f>
              <c:numCache>
                <c:formatCode>General</c:formatCode>
                <c:ptCount val="16"/>
                <c:pt idx="0">
                  <c:v>2.9</c:v>
                </c:pt>
                <c:pt idx="1">
                  <c:v>2.9</c:v>
                </c:pt>
                <c:pt idx="2">
                  <c:v>2.7</c:v>
                </c:pt>
                <c:pt idx="3">
                  <c:v>2.8</c:v>
                </c:pt>
                <c:pt idx="4">
                  <c:v>2.8</c:v>
                </c:pt>
                <c:pt idx="5">
                  <c:v>2.2999999999999998</c:v>
                </c:pt>
                <c:pt idx="6">
                  <c:v>2.5</c:v>
                </c:pt>
                <c:pt idx="7">
                  <c:v>2.2999999999999998</c:v>
                </c:pt>
                <c:pt idx="8">
                  <c:v>2.2000000000000002</c:v>
                </c:pt>
                <c:pt idx="9">
                  <c:v>2.1</c:v>
                </c:pt>
                <c:pt idx="10">
                  <c:v>3</c:v>
                </c:pt>
                <c:pt idx="11">
                  <c:v>2.2000000000000002</c:v>
                </c:pt>
                <c:pt idx="12">
                  <c:v>1.3</c:v>
                </c:pt>
                <c:pt idx="13">
                  <c:v>2.1</c:v>
                </c:pt>
                <c:pt idx="14">
                  <c:v>2.2999999999999998</c:v>
                </c:pt>
                <c:pt idx="15">
                  <c:v>1.3</c:v>
                </c:pt>
              </c:numCache>
            </c:numRef>
          </c:val>
        </c:ser>
        <c:ser>
          <c:idx val="1"/>
          <c:order val="1"/>
          <c:tx>
            <c:strRef>
              <c:f>Sheet1!$C$1</c:f>
              <c:strCache>
                <c:ptCount val="1"/>
                <c:pt idx="0">
                  <c:v>Spring</c:v>
                </c:pt>
              </c:strCache>
            </c:strRef>
          </c:tx>
          <c:spPr>
            <a:solidFill>
              <a:schemeClr val="accent5">
                <a:lumMod val="60000"/>
                <a:lumOff val="40000"/>
              </a:schemeClr>
            </a:solidFill>
            <a:ln>
              <a:solidFill>
                <a:schemeClr val="accent5">
                  <a:lumMod val="60000"/>
                  <a:lumOff val="40000"/>
                </a:schemeClr>
              </a:solidFill>
            </a:ln>
            <a:effectLst/>
          </c:spPr>
          <c:invertIfNegative val="0"/>
          <c:cat>
            <c:strRef>
              <c:f>Sheet1!$A$2:$A$17</c:f>
              <c:strCache>
                <c:ptCount val="16"/>
                <c:pt idx="0">
                  <c:v>Housing</c:v>
                </c:pt>
                <c:pt idx="1">
                  <c:v>Safety</c:v>
                </c:pt>
                <c:pt idx="2">
                  <c:v>Health</c:v>
                </c:pt>
                <c:pt idx="3">
                  <c:v>Mental Health</c:v>
                </c:pt>
                <c:pt idx="4">
                  <c:v>Transportation</c:v>
                </c:pt>
                <c:pt idx="5">
                  <c:v>Financial Security</c:v>
                </c:pt>
                <c:pt idx="6">
                  <c:v>Relationships</c:v>
                </c:pt>
                <c:pt idx="7">
                  <c:v>Child Development</c:v>
                </c:pt>
                <c:pt idx="8">
                  <c:v>Family Education</c:v>
                </c:pt>
                <c:pt idx="9">
                  <c:v>School Rediness</c:v>
                </c:pt>
                <c:pt idx="10">
                  <c:v>Primary Language</c:v>
                </c:pt>
                <c:pt idx="11">
                  <c:v>Education and Training</c:v>
                </c:pt>
                <c:pt idx="12">
                  <c:v>Volunteering</c:v>
                </c:pt>
                <c:pt idx="13">
                  <c:v>Transitions</c:v>
                </c:pt>
                <c:pt idx="14">
                  <c:v>Families and Communities</c:v>
                </c:pt>
                <c:pt idx="15">
                  <c:v>Leadership and Advocacy</c:v>
                </c:pt>
              </c:strCache>
            </c:strRef>
          </c:cat>
          <c:val>
            <c:numRef>
              <c:f>Sheet1!$C$2:$C$17</c:f>
              <c:numCache>
                <c:formatCode>General</c:formatCode>
                <c:ptCount val="16"/>
                <c:pt idx="0">
                  <c:v>2.9</c:v>
                </c:pt>
                <c:pt idx="1">
                  <c:v>2.9</c:v>
                </c:pt>
                <c:pt idx="2">
                  <c:v>2.8</c:v>
                </c:pt>
                <c:pt idx="3">
                  <c:v>2.8</c:v>
                </c:pt>
                <c:pt idx="4">
                  <c:v>2.8</c:v>
                </c:pt>
                <c:pt idx="5">
                  <c:v>2.2999999999999998</c:v>
                </c:pt>
                <c:pt idx="6">
                  <c:v>2.6</c:v>
                </c:pt>
                <c:pt idx="7">
                  <c:v>2.4</c:v>
                </c:pt>
                <c:pt idx="8">
                  <c:v>2.4</c:v>
                </c:pt>
                <c:pt idx="9">
                  <c:v>2.2000000000000002</c:v>
                </c:pt>
                <c:pt idx="10">
                  <c:v>3</c:v>
                </c:pt>
                <c:pt idx="11">
                  <c:v>2.2000000000000002</c:v>
                </c:pt>
                <c:pt idx="12">
                  <c:v>1.4</c:v>
                </c:pt>
                <c:pt idx="13">
                  <c:v>2.2000000000000002</c:v>
                </c:pt>
                <c:pt idx="14">
                  <c:v>2.2999999999999998</c:v>
                </c:pt>
                <c:pt idx="15">
                  <c:v>1.4</c:v>
                </c:pt>
              </c:numCache>
            </c:numRef>
          </c:val>
        </c:ser>
        <c:dLbls>
          <c:showLegendKey val="0"/>
          <c:showVal val="0"/>
          <c:showCatName val="0"/>
          <c:showSerName val="0"/>
          <c:showPercent val="0"/>
          <c:showBubbleSize val="0"/>
        </c:dLbls>
        <c:gapWidth val="219"/>
        <c:overlap val="-27"/>
        <c:axId val="332022272"/>
        <c:axId val="332022664"/>
      </c:barChart>
      <c:catAx>
        <c:axId val="33202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2022664"/>
        <c:crosses val="autoZero"/>
        <c:auto val="1"/>
        <c:lblAlgn val="ctr"/>
        <c:lblOffset val="100"/>
        <c:noMultiLvlLbl val="0"/>
      </c:catAx>
      <c:valAx>
        <c:axId val="33202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202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C62DA5-2A2F-436D-961C-27F71082B80A}" type="doc">
      <dgm:prSet loTypeId="urn:microsoft.com/office/officeart/2005/8/layout/cycle3" loCatId="cycle" qsTypeId="urn:microsoft.com/office/officeart/2005/8/quickstyle/simple1" qsCatId="simple" csTypeId="urn:microsoft.com/office/officeart/2005/8/colors/accent1_1" csCatId="accent1" phldr="1"/>
      <dgm:spPr/>
      <dgm:t>
        <a:bodyPr/>
        <a:lstStyle/>
        <a:p>
          <a:endParaRPr lang="en-US"/>
        </a:p>
      </dgm:t>
    </dgm:pt>
    <dgm:pt modelId="{BF70AF45-7F05-453B-9B84-F6A146359D3C}">
      <dgm:prSet phldrT="[Text]" custT="1"/>
      <dgm:spPr/>
      <dgm:t>
        <a:bodyPr/>
        <a:lstStyle/>
        <a:p>
          <a:r>
            <a:rPr lang="en-US" sz="1200" dirty="0" smtClean="0"/>
            <a:t>Head Start served 201 families with 240 children</a:t>
          </a:r>
          <a:endParaRPr lang="en-US" sz="1200" dirty="0"/>
        </a:p>
      </dgm:t>
      <dgm:extLst>
        <a:ext uri="{E40237B7-FDA0-4F09-8148-C483321AD2D9}">
          <dgm14:cNvPr xmlns:dgm14="http://schemas.microsoft.com/office/drawing/2010/diagram" id="0" name="" title="Task 1"/>
        </a:ext>
      </dgm:extLst>
    </dgm:pt>
    <dgm:pt modelId="{FE741D6D-7588-497C-B378-98F2629BB9EF}" type="parTrans" cxnId="{9D54F492-9A48-40B5-99B0-77A65815C721}">
      <dgm:prSet/>
      <dgm:spPr/>
      <dgm:t>
        <a:bodyPr/>
        <a:lstStyle/>
        <a:p>
          <a:endParaRPr lang="en-US"/>
        </a:p>
      </dgm:t>
    </dgm:pt>
    <dgm:pt modelId="{EF509D38-45B4-40DE-A0DF-06D9D2478DAC}" type="sibTrans" cxnId="{9D54F492-9A48-40B5-99B0-77A65815C721}">
      <dgm:prSet/>
      <dgm:spPr/>
      <dgm:t>
        <a:bodyPr/>
        <a:lstStyle/>
        <a:p>
          <a:endParaRPr lang="en-US"/>
        </a:p>
      </dgm:t>
      <dgm:extLst>
        <a:ext uri="{E40237B7-FDA0-4F09-8148-C483321AD2D9}">
          <dgm14:cNvPr xmlns:dgm14="http://schemas.microsoft.com/office/drawing/2010/diagram" id="0" name="" title="Arrow showing clockwise direction"/>
        </a:ext>
      </dgm:extLst>
    </dgm:pt>
    <dgm:pt modelId="{63CA2DEA-31F6-4CF4-88E6-63724842EACC}">
      <dgm:prSet phldrT="[Text]" custT="1"/>
      <dgm:spPr/>
      <dgm:t>
        <a:bodyPr/>
        <a:lstStyle/>
        <a:p>
          <a:endParaRPr lang="en-US" sz="1200" dirty="0" smtClean="0"/>
        </a:p>
        <a:p>
          <a:r>
            <a:rPr lang="en-US" sz="1200" dirty="0" smtClean="0"/>
            <a:t>Early Head Start served 18 families &amp; 2 pregnant women</a:t>
          </a:r>
        </a:p>
        <a:p>
          <a:endParaRPr lang="en-US" sz="900" dirty="0"/>
        </a:p>
      </dgm:t>
      <dgm:extLst>
        <a:ext uri="{E40237B7-FDA0-4F09-8148-C483321AD2D9}">
          <dgm14:cNvPr xmlns:dgm14="http://schemas.microsoft.com/office/drawing/2010/diagram" id="0" name="" title="Task 2"/>
        </a:ext>
      </dgm:extLst>
    </dgm:pt>
    <dgm:pt modelId="{F24D3743-3BAB-4121-937F-7A1AB8F2477A}" type="parTrans" cxnId="{8004C9FB-4B8F-4EDA-BFED-1E99947F14D1}">
      <dgm:prSet/>
      <dgm:spPr/>
      <dgm:t>
        <a:bodyPr/>
        <a:lstStyle/>
        <a:p>
          <a:endParaRPr lang="en-US"/>
        </a:p>
      </dgm:t>
    </dgm:pt>
    <dgm:pt modelId="{30559FF1-E3F5-41E8-94EA-9DDAAF7240F9}" type="sibTrans" cxnId="{8004C9FB-4B8F-4EDA-BFED-1E99947F14D1}">
      <dgm:prSet/>
      <dgm:spPr/>
      <dgm:t>
        <a:bodyPr/>
        <a:lstStyle/>
        <a:p>
          <a:endParaRPr lang="en-US"/>
        </a:p>
      </dgm:t>
    </dgm:pt>
    <dgm:pt modelId="{2A04600B-ADF7-4BE9-933C-2309B67F2DB8}">
      <dgm:prSet phldrT="[Text]" custT="1"/>
      <dgm:spPr/>
      <dgm:t>
        <a:bodyPr/>
        <a:lstStyle/>
        <a:p>
          <a:r>
            <a:rPr lang="en-US" sz="1200" dirty="0" smtClean="0"/>
            <a:t>HS Average Monthly Enrollment:  210 Children 100%</a:t>
          </a:r>
          <a:endParaRPr lang="en-US" sz="1200" dirty="0"/>
        </a:p>
      </dgm:t>
      <dgm:extLst>
        <a:ext uri="{E40237B7-FDA0-4F09-8148-C483321AD2D9}">
          <dgm14:cNvPr xmlns:dgm14="http://schemas.microsoft.com/office/drawing/2010/diagram" id="0" name="" title="Task 3"/>
        </a:ext>
      </dgm:extLst>
    </dgm:pt>
    <dgm:pt modelId="{BC4974DB-2187-4F03-8E80-1FD9F1638001}" type="parTrans" cxnId="{63EAD1FB-574C-40DB-A937-07AFBB797323}">
      <dgm:prSet/>
      <dgm:spPr/>
      <dgm:t>
        <a:bodyPr/>
        <a:lstStyle/>
        <a:p>
          <a:endParaRPr lang="en-US"/>
        </a:p>
      </dgm:t>
    </dgm:pt>
    <dgm:pt modelId="{95CC6B17-9BC3-4B13-96B6-5372B8AF3CC0}" type="sibTrans" cxnId="{63EAD1FB-574C-40DB-A937-07AFBB797323}">
      <dgm:prSet/>
      <dgm:spPr/>
      <dgm:t>
        <a:bodyPr/>
        <a:lstStyle/>
        <a:p>
          <a:endParaRPr lang="en-US"/>
        </a:p>
      </dgm:t>
    </dgm:pt>
    <dgm:pt modelId="{89FFD1B1-83F5-4E55-AB67-A892038B615E}">
      <dgm:prSet phldrT="[Text]" custT="1"/>
      <dgm:spPr/>
      <dgm:t>
        <a:bodyPr/>
        <a:lstStyle/>
        <a:p>
          <a:r>
            <a:rPr lang="en-US" sz="1200" dirty="0" smtClean="0">
              <a:solidFill>
                <a:schemeClr val="tx1"/>
              </a:solidFill>
            </a:rPr>
            <a:t>572</a:t>
          </a:r>
        </a:p>
        <a:p>
          <a:r>
            <a:rPr lang="en-US" sz="1200" dirty="0" smtClean="0">
              <a:solidFill>
                <a:schemeClr val="tx1"/>
              </a:solidFill>
            </a:rPr>
            <a:t>HS/EHS Home Visits made by Family Service staff</a:t>
          </a:r>
          <a:endParaRPr lang="en-US" sz="1200" dirty="0">
            <a:solidFill>
              <a:schemeClr val="tx1"/>
            </a:solidFill>
          </a:endParaRPr>
        </a:p>
      </dgm:t>
      <dgm:extLst>
        <a:ext uri="{E40237B7-FDA0-4F09-8148-C483321AD2D9}">
          <dgm14:cNvPr xmlns:dgm14="http://schemas.microsoft.com/office/drawing/2010/diagram" id="0" name="" title="Task 4"/>
        </a:ext>
      </dgm:extLst>
    </dgm:pt>
    <dgm:pt modelId="{960564C4-1CE0-4EE8-98B7-97E95C8A3DF6}" type="parTrans" cxnId="{0B035D58-4A3E-4B92-87EC-7E5CE1DA1EE8}">
      <dgm:prSet/>
      <dgm:spPr/>
      <dgm:t>
        <a:bodyPr/>
        <a:lstStyle/>
        <a:p>
          <a:endParaRPr lang="en-US"/>
        </a:p>
      </dgm:t>
    </dgm:pt>
    <dgm:pt modelId="{4FB5A869-F3B9-4CA5-91C3-28D47C1A7F10}" type="sibTrans" cxnId="{0B035D58-4A3E-4B92-87EC-7E5CE1DA1EE8}">
      <dgm:prSet/>
      <dgm:spPr/>
      <dgm:t>
        <a:bodyPr/>
        <a:lstStyle/>
        <a:p>
          <a:endParaRPr lang="en-US"/>
        </a:p>
      </dgm:t>
    </dgm:pt>
    <dgm:pt modelId="{7C63F5DD-85B9-42D3-8D98-A8E103092C2B}">
      <dgm:prSet phldrT="[Text]" custT="1"/>
      <dgm:spPr/>
      <dgm:t>
        <a:bodyPr/>
        <a:lstStyle/>
        <a:p>
          <a:r>
            <a:rPr lang="en-US" sz="1100" dirty="0" smtClean="0">
              <a:solidFill>
                <a:schemeClr val="tx1"/>
              </a:solidFill>
            </a:rPr>
            <a:t>HS enrolled children 100% received </a:t>
          </a:r>
          <a:br>
            <a:rPr lang="en-US" sz="1100" dirty="0" smtClean="0">
              <a:solidFill>
                <a:schemeClr val="tx1"/>
              </a:solidFill>
            </a:rPr>
          </a:br>
          <a:r>
            <a:rPr lang="en-US" sz="1100" dirty="0" smtClean="0">
              <a:solidFill>
                <a:schemeClr val="tx1"/>
              </a:solidFill>
            </a:rPr>
            <a:t>Medical Exams</a:t>
          </a:r>
        </a:p>
        <a:p>
          <a:r>
            <a:rPr lang="en-US" sz="1100" dirty="0" smtClean="0">
              <a:solidFill>
                <a:schemeClr val="tx1"/>
              </a:solidFill>
            </a:rPr>
            <a:t>98%  received</a:t>
          </a:r>
          <a:br>
            <a:rPr lang="en-US" sz="1100" dirty="0" smtClean="0">
              <a:solidFill>
                <a:schemeClr val="tx1"/>
              </a:solidFill>
            </a:rPr>
          </a:br>
          <a:r>
            <a:rPr lang="en-US" sz="1100" dirty="0" smtClean="0">
              <a:solidFill>
                <a:schemeClr val="tx1"/>
              </a:solidFill>
            </a:rPr>
            <a:t>Dental Exams</a:t>
          </a:r>
          <a:endParaRPr lang="en-US" sz="1100" dirty="0">
            <a:solidFill>
              <a:schemeClr val="tx1"/>
            </a:solidFill>
          </a:endParaRPr>
        </a:p>
      </dgm:t>
      <dgm:extLst>
        <a:ext uri="{E40237B7-FDA0-4F09-8148-C483321AD2D9}">
          <dgm14:cNvPr xmlns:dgm14="http://schemas.microsoft.com/office/drawing/2010/diagram" id="0" name="" title="Task 5"/>
        </a:ext>
      </dgm:extLst>
    </dgm:pt>
    <dgm:pt modelId="{A2B122DF-66F4-47D5-8861-25D521DE88D9}" type="parTrans" cxnId="{5D810978-30D9-4EEF-8462-9F1B23D73D78}">
      <dgm:prSet/>
      <dgm:spPr/>
      <dgm:t>
        <a:bodyPr/>
        <a:lstStyle/>
        <a:p>
          <a:endParaRPr lang="en-US"/>
        </a:p>
      </dgm:t>
    </dgm:pt>
    <dgm:pt modelId="{6A9FCCFE-E2A1-40B1-8168-6105E40DC83F}" type="sibTrans" cxnId="{5D810978-30D9-4EEF-8462-9F1B23D73D78}">
      <dgm:prSet/>
      <dgm:spPr/>
      <dgm:t>
        <a:bodyPr/>
        <a:lstStyle/>
        <a:p>
          <a:endParaRPr lang="en-US"/>
        </a:p>
      </dgm:t>
    </dgm:pt>
    <dgm:pt modelId="{C0539B89-AF0C-4162-9562-527BB4779069}" type="pres">
      <dgm:prSet presAssocID="{01C62DA5-2A2F-436D-961C-27F71082B80A}" presName="Name0" presStyleCnt="0">
        <dgm:presLayoutVars>
          <dgm:dir/>
          <dgm:resizeHandles val="exact"/>
        </dgm:presLayoutVars>
      </dgm:prSet>
      <dgm:spPr/>
      <dgm:t>
        <a:bodyPr/>
        <a:lstStyle/>
        <a:p>
          <a:endParaRPr lang="en-US"/>
        </a:p>
      </dgm:t>
    </dgm:pt>
    <dgm:pt modelId="{6D9F3CEF-83BD-4749-A741-36ED36AAC48C}" type="pres">
      <dgm:prSet presAssocID="{01C62DA5-2A2F-436D-961C-27F71082B80A}" presName="cycle" presStyleCnt="0"/>
      <dgm:spPr/>
      <dgm:t>
        <a:bodyPr/>
        <a:lstStyle/>
        <a:p>
          <a:endParaRPr lang="en-US"/>
        </a:p>
      </dgm:t>
    </dgm:pt>
    <dgm:pt modelId="{8054AAE3-D4C6-4BAB-8D9D-88E7BBFD12E5}" type="pres">
      <dgm:prSet presAssocID="{BF70AF45-7F05-453B-9B84-F6A146359D3C}" presName="nodeFirstNode" presStyleLbl="node1" presStyleIdx="0" presStyleCnt="5" custRadScaleRad="100671" custRadScaleInc="17909">
        <dgm:presLayoutVars>
          <dgm:bulletEnabled val="1"/>
        </dgm:presLayoutVars>
      </dgm:prSet>
      <dgm:spPr/>
      <dgm:t>
        <a:bodyPr/>
        <a:lstStyle/>
        <a:p>
          <a:endParaRPr lang="en-US"/>
        </a:p>
      </dgm:t>
    </dgm:pt>
    <dgm:pt modelId="{E6D71727-5E12-4D96-AE1A-0D3EEA528ABE}" type="pres">
      <dgm:prSet presAssocID="{EF509D38-45B4-40DE-A0DF-06D9D2478DAC}" presName="sibTransFirstNode" presStyleLbl="bgShp" presStyleIdx="0" presStyleCnt="1" custScaleX="111489" custLinFactNeighborX="-14166" custLinFactNeighborY="-150"/>
      <dgm:spPr/>
      <dgm:t>
        <a:bodyPr/>
        <a:lstStyle/>
        <a:p>
          <a:endParaRPr lang="en-US"/>
        </a:p>
      </dgm:t>
    </dgm:pt>
    <dgm:pt modelId="{CB545A5D-75C9-49DB-AD8B-B348DB1A7A4A}" type="pres">
      <dgm:prSet presAssocID="{63CA2DEA-31F6-4CF4-88E6-63724842EACC}" presName="nodeFollowingNodes" presStyleLbl="node1" presStyleIdx="1" presStyleCnt="5" custAng="0" custScaleX="90782" custScaleY="106913" custRadScaleRad="100338" custRadScaleInc="-4281">
        <dgm:presLayoutVars>
          <dgm:bulletEnabled val="1"/>
        </dgm:presLayoutVars>
      </dgm:prSet>
      <dgm:spPr/>
      <dgm:t>
        <a:bodyPr/>
        <a:lstStyle/>
        <a:p>
          <a:endParaRPr lang="en-US"/>
        </a:p>
      </dgm:t>
    </dgm:pt>
    <dgm:pt modelId="{7FAAA5A5-C0CF-4BAE-8E75-BF0E96369C22}" type="pres">
      <dgm:prSet presAssocID="{2A04600B-ADF7-4BE9-933C-2309B67F2DB8}" presName="nodeFollowingNodes" presStyleLbl="node1" presStyleIdx="2" presStyleCnt="5" custRadScaleRad="98350" custRadScaleInc="-62396">
        <dgm:presLayoutVars>
          <dgm:bulletEnabled val="1"/>
        </dgm:presLayoutVars>
      </dgm:prSet>
      <dgm:spPr/>
      <dgm:t>
        <a:bodyPr/>
        <a:lstStyle/>
        <a:p>
          <a:endParaRPr lang="en-US"/>
        </a:p>
      </dgm:t>
    </dgm:pt>
    <dgm:pt modelId="{00D0B52D-2A0F-4D47-83A4-4DDE411B4460}" type="pres">
      <dgm:prSet presAssocID="{89FFD1B1-83F5-4E55-AB67-A892038B615E}" presName="nodeFollowingNodes" presStyleLbl="node1" presStyleIdx="3" presStyleCnt="5" custRadScaleRad="108793" custRadScaleInc="-14704">
        <dgm:presLayoutVars>
          <dgm:bulletEnabled val="1"/>
        </dgm:presLayoutVars>
      </dgm:prSet>
      <dgm:spPr/>
      <dgm:t>
        <a:bodyPr/>
        <a:lstStyle/>
        <a:p>
          <a:endParaRPr lang="en-US"/>
        </a:p>
      </dgm:t>
    </dgm:pt>
    <dgm:pt modelId="{B10813D8-140F-424F-845A-D15528B6A811}" type="pres">
      <dgm:prSet presAssocID="{7C63F5DD-85B9-42D3-8D98-A8E103092C2B}" presName="nodeFollowingNodes" presStyleLbl="node1" presStyleIdx="4" presStyleCnt="5" custScaleY="121616" custRadScaleRad="105514" custRadScaleInc="10109">
        <dgm:presLayoutVars>
          <dgm:bulletEnabled val="1"/>
        </dgm:presLayoutVars>
      </dgm:prSet>
      <dgm:spPr/>
      <dgm:t>
        <a:bodyPr/>
        <a:lstStyle/>
        <a:p>
          <a:endParaRPr lang="en-US"/>
        </a:p>
      </dgm:t>
    </dgm:pt>
  </dgm:ptLst>
  <dgm:cxnLst>
    <dgm:cxn modelId="{8004C9FB-4B8F-4EDA-BFED-1E99947F14D1}" srcId="{01C62DA5-2A2F-436D-961C-27F71082B80A}" destId="{63CA2DEA-31F6-4CF4-88E6-63724842EACC}" srcOrd="1" destOrd="0" parTransId="{F24D3743-3BAB-4121-937F-7A1AB8F2477A}" sibTransId="{30559FF1-E3F5-41E8-94EA-9DDAAF7240F9}"/>
    <dgm:cxn modelId="{F821F770-C360-4E61-B991-19A68055C566}" type="presOf" srcId="{7C63F5DD-85B9-42D3-8D98-A8E103092C2B}" destId="{B10813D8-140F-424F-845A-D15528B6A811}" srcOrd="0" destOrd="0" presId="urn:microsoft.com/office/officeart/2005/8/layout/cycle3"/>
    <dgm:cxn modelId="{5D810978-30D9-4EEF-8462-9F1B23D73D78}" srcId="{01C62DA5-2A2F-436D-961C-27F71082B80A}" destId="{7C63F5DD-85B9-42D3-8D98-A8E103092C2B}" srcOrd="4" destOrd="0" parTransId="{A2B122DF-66F4-47D5-8861-25D521DE88D9}" sibTransId="{6A9FCCFE-E2A1-40B1-8168-6105E40DC83F}"/>
    <dgm:cxn modelId="{141262A7-7486-4855-8B18-6C0BFBC93191}" type="presOf" srcId="{01C62DA5-2A2F-436D-961C-27F71082B80A}" destId="{C0539B89-AF0C-4162-9562-527BB4779069}" srcOrd="0" destOrd="0" presId="urn:microsoft.com/office/officeart/2005/8/layout/cycle3"/>
    <dgm:cxn modelId="{3F1583E2-783D-4219-9D6A-3820970FEA83}" type="presOf" srcId="{63CA2DEA-31F6-4CF4-88E6-63724842EACC}" destId="{CB545A5D-75C9-49DB-AD8B-B348DB1A7A4A}" srcOrd="0" destOrd="0" presId="urn:microsoft.com/office/officeart/2005/8/layout/cycle3"/>
    <dgm:cxn modelId="{63EAD1FB-574C-40DB-A937-07AFBB797323}" srcId="{01C62DA5-2A2F-436D-961C-27F71082B80A}" destId="{2A04600B-ADF7-4BE9-933C-2309B67F2DB8}" srcOrd="2" destOrd="0" parTransId="{BC4974DB-2187-4F03-8E80-1FD9F1638001}" sibTransId="{95CC6B17-9BC3-4B13-96B6-5372B8AF3CC0}"/>
    <dgm:cxn modelId="{6C29D7A2-F20D-4463-9325-1A0DDF2678DD}" type="presOf" srcId="{BF70AF45-7F05-453B-9B84-F6A146359D3C}" destId="{8054AAE3-D4C6-4BAB-8D9D-88E7BBFD12E5}" srcOrd="0" destOrd="0" presId="urn:microsoft.com/office/officeart/2005/8/layout/cycle3"/>
    <dgm:cxn modelId="{7900073E-0038-4ECD-A015-A6314D1A920F}" type="presOf" srcId="{EF509D38-45B4-40DE-A0DF-06D9D2478DAC}" destId="{E6D71727-5E12-4D96-AE1A-0D3EEA528ABE}" srcOrd="0" destOrd="0" presId="urn:microsoft.com/office/officeart/2005/8/layout/cycle3"/>
    <dgm:cxn modelId="{9D54F492-9A48-40B5-99B0-77A65815C721}" srcId="{01C62DA5-2A2F-436D-961C-27F71082B80A}" destId="{BF70AF45-7F05-453B-9B84-F6A146359D3C}" srcOrd="0" destOrd="0" parTransId="{FE741D6D-7588-497C-B378-98F2629BB9EF}" sibTransId="{EF509D38-45B4-40DE-A0DF-06D9D2478DAC}"/>
    <dgm:cxn modelId="{223CE486-7CF8-4EF1-B612-A082B9F94D3D}" type="presOf" srcId="{89FFD1B1-83F5-4E55-AB67-A892038B615E}" destId="{00D0B52D-2A0F-4D47-83A4-4DDE411B4460}" srcOrd="0" destOrd="0" presId="urn:microsoft.com/office/officeart/2005/8/layout/cycle3"/>
    <dgm:cxn modelId="{9CA555C3-1D59-48BC-AC03-60E42655AAF6}" type="presOf" srcId="{2A04600B-ADF7-4BE9-933C-2309B67F2DB8}" destId="{7FAAA5A5-C0CF-4BAE-8E75-BF0E96369C22}" srcOrd="0" destOrd="0" presId="urn:microsoft.com/office/officeart/2005/8/layout/cycle3"/>
    <dgm:cxn modelId="{0B035D58-4A3E-4B92-87EC-7E5CE1DA1EE8}" srcId="{01C62DA5-2A2F-436D-961C-27F71082B80A}" destId="{89FFD1B1-83F5-4E55-AB67-A892038B615E}" srcOrd="3" destOrd="0" parTransId="{960564C4-1CE0-4EE8-98B7-97E95C8A3DF6}" sibTransId="{4FB5A869-F3B9-4CA5-91C3-28D47C1A7F10}"/>
    <dgm:cxn modelId="{F16EE5D2-13A3-467C-8408-FE4AEA5AE196}" type="presParOf" srcId="{C0539B89-AF0C-4162-9562-527BB4779069}" destId="{6D9F3CEF-83BD-4749-A741-36ED36AAC48C}" srcOrd="0" destOrd="0" presId="urn:microsoft.com/office/officeart/2005/8/layout/cycle3"/>
    <dgm:cxn modelId="{426D0986-58E2-4553-A785-9FB72C1178BC}" type="presParOf" srcId="{6D9F3CEF-83BD-4749-A741-36ED36AAC48C}" destId="{8054AAE3-D4C6-4BAB-8D9D-88E7BBFD12E5}" srcOrd="0" destOrd="0" presId="urn:microsoft.com/office/officeart/2005/8/layout/cycle3"/>
    <dgm:cxn modelId="{487877E7-A4C3-4269-A1A9-BEA3B7D66688}" type="presParOf" srcId="{6D9F3CEF-83BD-4749-A741-36ED36AAC48C}" destId="{E6D71727-5E12-4D96-AE1A-0D3EEA528ABE}" srcOrd="1" destOrd="0" presId="urn:microsoft.com/office/officeart/2005/8/layout/cycle3"/>
    <dgm:cxn modelId="{2705312F-FA8A-4BAB-B294-94D22FF46B2B}" type="presParOf" srcId="{6D9F3CEF-83BD-4749-A741-36ED36AAC48C}" destId="{CB545A5D-75C9-49DB-AD8B-B348DB1A7A4A}" srcOrd="2" destOrd="0" presId="urn:microsoft.com/office/officeart/2005/8/layout/cycle3"/>
    <dgm:cxn modelId="{DD30FA20-6404-4733-8668-14DD30E50648}" type="presParOf" srcId="{6D9F3CEF-83BD-4749-A741-36ED36AAC48C}" destId="{7FAAA5A5-C0CF-4BAE-8E75-BF0E96369C22}" srcOrd="3" destOrd="0" presId="urn:microsoft.com/office/officeart/2005/8/layout/cycle3"/>
    <dgm:cxn modelId="{4C1CD90C-DD9D-4A48-AFDD-4E81A8E90D79}" type="presParOf" srcId="{6D9F3CEF-83BD-4749-A741-36ED36AAC48C}" destId="{00D0B52D-2A0F-4D47-83A4-4DDE411B4460}" srcOrd="4" destOrd="0" presId="urn:microsoft.com/office/officeart/2005/8/layout/cycle3"/>
    <dgm:cxn modelId="{A80B6FFC-26AA-468B-956F-03259ECCF6AB}" type="presParOf" srcId="{6D9F3CEF-83BD-4749-A741-36ED36AAC48C}" destId="{B10813D8-140F-424F-845A-D15528B6A811}"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1968" cy="465297"/>
          </a:xfrm>
          <a:prstGeom prst="rect">
            <a:avLst/>
          </a:prstGeom>
        </p:spPr>
        <p:txBody>
          <a:bodyPr vert="horz" lIns="93266" tIns="46633" rIns="93266" bIns="46633" rtlCol="0"/>
          <a:lstStyle>
            <a:lvl1pPr algn="l">
              <a:defRPr sz="1200"/>
            </a:lvl1pPr>
          </a:lstStyle>
          <a:p>
            <a:endParaRPr/>
          </a:p>
        </p:txBody>
      </p:sp>
      <p:sp>
        <p:nvSpPr>
          <p:cNvPr id="3" name="Date Placeholder 2"/>
          <p:cNvSpPr>
            <a:spLocks noGrp="1"/>
          </p:cNvSpPr>
          <p:nvPr>
            <p:ph type="dt" sz="quarter" idx="1"/>
          </p:nvPr>
        </p:nvSpPr>
        <p:spPr>
          <a:xfrm>
            <a:off x="3976333" y="1"/>
            <a:ext cx="3041968" cy="465297"/>
          </a:xfrm>
          <a:prstGeom prst="rect">
            <a:avLst/>
          </a:prstGeom>
        </p:spPr>
        <p:txBody>
          <a:bodyPr vert="horz" lIns="93266" tIns="46633" rIns="93266" bIns="46633" rtlCol="0"/>
          <a:lstStyle>
            <a:lvl1pPr algn="r">
              <a:defRPr sz="1200"/>
            </a:lvl1pPr>
          </a:lstStyle>
          <a:p>
            <a:fld id="{004A8D02-4E65-4CCD-8312-4AB164C6C77D}" type="datetimeFigureOut">
              <a:rPr lang="en-US"/>
              <a:t>3/26/2020</a:t>
            </a:fld>
            <a:endParaRPr/>
          </a:p>
        </p:txBody>
      </p:sp>
      <p:sp>
        <p:nvSpPr>
          <p:cNvPr id="4" name="Footer Placeholder 3"/>
          <p:cNvSpPr>
            <a:spLocks noGrp="1"/>
          </p:cNvSpPr>
          <p:nvPr>
            <p:ph type="ftr" sz="quarter" idx="2"/>
          </p:nvPr>
        </p:nvSpPr>
        <p:spPr>
          <a:xfrm>
            <a:off x="0" y="8839014"/>
            <a:ext cx="3041968" cy="465297"/>
          </a:xfrm>
          <a:prstGeom prst="rect">
            <a:avLst/>
          </a:prstGeom>
        </p:spPr>
        <p:txBody>
          <a:bodyPr vert="horz" lIns="93266" tIns="46633" rIns="93266" bIns="46633" rtlCol="0" anchor="b"/>
          <a:lstStyle>
            <a:lvl1pPr algn="l">
              <a:defRPr sz="1200"/>
            </a:lvl1pPr>
          </a:lstStyle>
          <a:p>
            <a:endParaRPr/>
          </a:p>
        </p:txBody>
      </p:sp>
      <p:sp>
        <p:nvSpPr>
          <p:cNvPr id="5" name="Slide Number Placeholder 4"/>
          <p:cNvSpPr>
            <a:spLocks noGrp="1"/>
          </p:cNvSpPr>
          <p:nvPr>
            <p:ph type="sldNum" sz="quarter" idx="3"/>
          </p:nvPr>
        </p:nvSpPr>
        <p:spPr>
          <a:xfrm>
            <a:off x="3976333" y="8839014"/>
            <a:ext cx="3041968" cy="465297"/>
          </a:xfrm>
          <a:prstGeom prst="rect">
            <a:avLst/>
          </a:prstGeom>
        </p:spPr>
        <p:txBody>
          <a:bodyPr vert="horz" lIns="93266" tIns="46633" rIns="93266" bIns="46633" rtlCol="0" anchor="b"/>
          <a:lstStyle>
            <a:lvl1pPr algn="r">
              <a:defRPr sz="1200"/>
            </a:lvl1pPr>
          </a:lstStyle>
          <a:p>
            <a:fld id="{7C119DBA-4540-49B3-8FA9-6259387ECF9E}" type="slidenum">
              <a:rPr/>
              <a:t>‹#›</a:t>
            </a:fld>
            <a:endParaRPr/>
          </a:p>
        </p:txBody>
      </p:sp>
    </p:spTree>
    <p:extLst>
      <p:ext uri="{BB962C8B-B14F-4D97-AF65-F5344CB8AC3E}">
        <p14:creationId xmlns:p14="http://schemas.microsoft.com/office/powerpoint/2010/main" val="358761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1968" cy="465297"/>
          </a:xfrm>
          <a:prstGeom prst="rect">
            <a:avLst/>
          </a:prstGeom>
        </p:spPr>
        <p:txBody>
          <a:bodyPr vert="horz" lIns="93266" tIns="46633" rIns="93266" bIns="46633" rtlCol="0"/>
          <a:lstStyle>
            <a:lvl1pPr algn="l">
              <a:defRPr sz="1200"/>
            </a:lvl1pPr>
          </a:lstStyle>
          <a:p>
            <a:endParaRPr/>
          </a:p>
        </p:txBody>
      </p:sp>
      <p:sp>
        <p:nvSpPr>
          <p:cNvPr id="3" name="Date Placeholder 2"/>
          <p:cNvSpPr>
            <a:spLocks noGrp="1"/>
          </p:cNvSpPr>
          <p:nvPr>
            <p:ph type="dt" idx="1"/>
          </p:nvPr>
        </p:nvSpPr>
        <p:spPr>
          <a:xfrm>
            <a:off x="3976333" y="1"/>
            <a:ext cx="3041968" cy="465297"/>
          </a:xfrm>
          <a:prstGeom prst="rect">
            <a:avLst/>
          </a:prstGeom>
        </p:spPr>
        <p:txBody>
          <a:bodyPr vert="horz" lIns="93266" tIns="46633" rIns="93266" bIns="46633" rtlCol="0"/>
          <a:lstStyle>
            <a:lvl1pPr algn="r">
              <a:defRPr sz="1200"/>
            </a:lvl1pPr>
          </a:lstStyle>
          <a:p>
            <a:fld id="{67A755D9-D361-47B8-9652-3B4EA9776CE5}" type="datetimeFigureOut">
              <a:rPr lang="en-US"/>
              <a:t>3/26/2020</a:t>
            </a:fld>
            <a:endParaRPr/>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66" tIns="46633" rIns="93266" bIns="46633" rtlCol="0" anchor="ctr"/>
          <a:lstStyle/>
          <a:p>
            <a:endParaRPr/>
          </a:p>
        </p:txBody>
      </p:sp>
      <p:sp>
        <p:nvSpPr>
          <p:cNvPr id="5" name="Notes Placeholder 4"/>
          <p:cNvSpPr>
            <a:spLocks noGrp="1"/>
          </p:cNvSpPr>
          <p:nvPr>
            <p:ph type="body" sz="quarter" idx="3"/>
          </p:nvPr>
        </p:nvSpPr>
        <p:spPr>
          <a:xfrm>
            <a:off x="701993" y="4420316"/>
            <a:ext cx="5615940" cy="4187667"/>
          </a:xfrm>
          <a:prstGeom prst="rect">
            <a:avLst/>
          </a:prstGeom>
        </p:spPr>
        <p:txBody>
          <a:bodyPr vert="horz" lIns="93266" tIns="46633" rIns="93266" bIns="46633"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839014"/>
            <a:ext cx="3041968" cy="465297"/>
          </a:xfrm>
          <a:prstGeom prst="rect">
            <a:avLst/>
          </a:prstGeom>
        </p:spPr>
        <p:txBody>
          <a:bodyPr vert="horz" lIns="93266" tIns="46633" rIns="93266" bIns="46633" rtlCol="0" anchor="b"/>
          <a:lstStyle>
            <a:lvl1pPr algn="l">
              <a:defRPr sz="1200"/>
            </a:lvl1pPr>
          </a:lstStyle>
          <a:p>
            <a:endParaRPr/>
          </a:p>
        </p:txBody>
      </p:sp>
      <p:sp>
        <p:nvSpPr>
          <p:cNvPr id="7" name="Slide Number Placeholder 6"/>
          <p:cNvSpPr>
            <a:spLocks noGrp="1"/>
          </p:cNvSpPr>
          <p:nvPr>
            <p:ph type="sldNum" sz="quarter" idx="5"/>
          </p:nvPr>
        </p:nvSpPr>
        <p:spPr>
          <a:xfrm>
            <a:off x="3976333" y="8839014"/>
            <a:ext cx="3041968" cy="465297"/>
          </a:xfrm>
          <a:prstGeom prst="rect">
            <a:avLst/>
          </a:prstGeom>
        </p:spPr>
        <p:txBody>
          <a:bodyPr vert="horz" lIns="93266" tIns="46633" rIns="93266" bIns="46633" rtlCol="0" anchor="b"/>
          <a:lstStyle>
            <a:lvl1pPr algn="r">
              <a:defRPr sz="1200"/>
            </a:lvl1pPr>
          </a:lstStyle>
          <a:p>
            <a:fld id="{E3B36274-F2B9-4C45-BBB4-0EDF4CD651A7}" type="slidenum">
              <a:rPr/>
              <a:t>‹#›</a:t>
            </a:fld>
            <a:endParaRPr/>
          </a:p>
        </p:txBody>
      </p:sp>
    </p:spTree>
    <p:extLst>
      <p:ext uri="{BB962C8B-B14F-4D97-AF65-F5344CB8AC3E}">
        <p14:creationId xmlns:p14="http://schemas.microsoft.com/office/powerpoint/2010/main" val="214768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smtClean="0"/>
              <a:t>1</a:t>
            </a:fld>
            <a:endParaRPr lang="en-US"/>
          </a:p>
        </p:txBody>
      </p:sp>
    </p:spTree>
    <p:extLst>
      <p:ext uri="{BB962C8B-B14F-4D97-AF65-F5344CB8AC3E}">
        <p14:creationId xmlns:p14="http://schemas.microsoft.com/office/powerpoint/2010/main" val="2732555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smtClean="0"/>
              <a:t>15</a:t>
            </a:fld>
            <a:endParaRPr lang="en-US"/>
          </a:p>
        </p:txBody>
      </p:sp>
    </p:spTree>
    <p:extLst>
      <p:ext uri="{BB962C8B-B14F-4D97-AF65-F5344CB8AC3E}">
        <p14:creationId xmlns:p14="http://schemas.microsoft.com/office/powerpoint/2010/main" val="797575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88825"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6675" y="2404534"/>
            <a:ext cx="7764913" cy="1646302"/>
          </a:xfrm>
        </p:spPr>
        <p:txBody>
          <a:bodyPr anchor="b">
            <a:noAutofit/>
          </a:bodyPr>
          <a:lstStyle>
            <a:lvl1pPr algn="r">
              <a:defRPr sz="5398">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6675" y="4050834"/>
            <a:ext cx="7764913" cy="1096899"/>
          </a:xfrm>
        </p:spPr>
        <p:txBody>
          <a:bodyPr anchor="t"/>
          <a:lstStyle>
            <a:lvl1pPr marL="0" indent="0" algn="r">
              <a:buNone/>
              <a:defRPr>
                <a:solidFill>
                  <a:schemeClr val="tx1">
                    <a:lumMod val="50000"/>
                    <a:lumOff val="50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662B2C9-BCD5-4977-BEDC-D8DFEFCFB5BC}" type="datetime1">
              <a:rPr lang="en-US" smtClean="0"/>
              <a:t>3/26/2020</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
        <p:nvSpPr>
          <p:cNvPr id="18" name="Parallelogram 7"/>
          <p:cNvSpPr/>
          <p:nvPr userDrawn="1"/>
        </p:nvSpPr>
        <p:spPr>
          <a:xfrm>
            <a:off x="842352" y="606206"/>
            <a:ext cx="10484024" cy="5573039"/>
          </a:xfrm>
          <a:custGeom>
            <a:avLst/>
            <a:gdLst>
              <a:gd name="connsiteX0" fmla="*/ 0 w 10896600"/>
              <a:gd name="connsiteY0" fmla="*/ 5410200 h 5410200"/>
              <a:gd name="connsiteX1" fmla="*/ 1352550 w 10896600"/>
              <a:gd name="connsiteY1" fmla="*/ 0 h 5410200"/>
              <a:gd name="connsiteX2" fmla="*/ 10896600 w 10896600"/>
              <a:gd name="connsiteY2" fmla="*/ 0 h 5410200"/>
              <a:gd name="connsiteX3" fmla="*/ 9544050 w 10896600"/>
              <a:gd name="connsiteY3" fmla="*/ 5410200 h 5410200"/>
              <a:gd name="connsiteX4" fmla="*/ 0 w 10896600"/>
              <a:gd name="connsiteY4" fmla="*/ 5410200 h 5410200"/>
              <a:gd name="connsiteX0" fmla="*/ 0 w 10733762"/>
              <a:gd name="connsiteY0" fmla="*/ 5234835 h 5410200"/>
              <a:gd name="connsiteX1" fmla="*/ 1189712 w 10733762"/>
              <a:gd name="connsiteY1" fmla="*/ 0 h 5410200"/>
              <a:gd name="connsiteX2" fmla="*/ 10733762 w 10733762"/>
              <a:gd name="connsiteY2" fmla="*/ 0 h 5410200"/>
              <a:gd name="connsiteX3" fmla="*/ 9381212 w 10733762"/>
              <a:gd name="connsiteY3" fmla="*/ 5410200 h 5410200"/>
              <a:gd name="connsiteX4" fmla="*/ 0 w 10733762"/>
              <a:gd name="connsiteY4" fmla="*/ 5234835 h 5410200"/>
              <a:gd name="connsiteX0" fmla="*/ 0 w 10771340"/>
              <a:gd name="connsiteY0" fmla="*/ 5360096 h 5410200"/>
              <a:gd name="connsiteX1" fmla="*/ 1227290 w 10771340"/>
              <a:gd name="connsiteY1" fmla="*/ 0 h 5410200"/>
              <a:gd name="connsiteX2" fmla="*/ 10771340 w 10771340"/>
              <a:gd name="connsiteY2" fmla="*/ 0 h 5410200"/>
              <a:gd name="connsiteX3" fmla="*/ 9418790 w 10771340"/>
              <a:gd name="connsiteY3" fmla="*/ 5410200 h 5410200"/>
              <a:gd name="connsiteX4" fmla="*/ 0 w 10771340"/>
              <a:gd name="connsiteY4" fmla="*/ 5360096 h 5410200"/>
              <a:gd name="connsiteX0" fmla="*/ 0 w 10771340"/>
              <a:gd name="connsiteY0" fmla="*/ 5360096 h 5360096"/>
              <a:gd name="connsiteX1" fmla="*/ 1227290 w 10771340"/>
              <a:gd name="connsiteY1" fmla="*/ 0 h 5360096"/>
              <a:gd name="connsiteX2" fmla="*/ 10771340 w 10771340"/>
              <a:gd name="connsiteY2" fmla="*/ 0 h 5360096"/>
              <a:gd name="connsiteX3" fmla="*/ 9819623 w 10771340"/>
              <a:gd name="connsiteY3" fmla="*/ 5335043 h 5360096"/>
              <a:gd name="connsiteX4" fmla="*/ 0 w 10771340"/>
              <a:gd name="connsiteY4" fmla="*/ 5360096 h 5360096"/>
              <a:gd name="connsiteX0" fmla="*/ 0 w 10345455"/>
              <a:gd name="connsiteY0" fmla="*/ 5573039 h 5573039"/>
              <a:gd name="connsiteX1" fmla="*/ 1227290 w 10345455"/>
              <a:gd name="connsiteY1" fmla="*/ 212943 h 5573039"/>
              <a:gd name="connsiteX2" fmla="*/ 10345455 w 10345455"/>
              <a:gd name="connsiteY2" fmla="*/ 0 h 5573039"/>
              <a:gd name="connsiteX3" fmla="*/ 9819623 w 10345455"/>
              <a:gd name="connsiteY3" fmla="*/ 5547986 h 5573039"/>
              <a:gd name="connsiteX4" fmla="*/ 0 w 10345455"/>
              <a:gd name="connsiteY4" fmla="*/ 5573039 h 5573039"/>
              <a:gd name="connsiteX0" fmla="*/ 100469 w 10445924"/>
              <a:gd name="connsiteY0" fmla="*/ 5573039 h 5573039"/>
              <a:gd name="connsiteX1" fmla="*/ 0 w 10445924"/>
              <a:gd name="connsiteY1" fmla="*/ 250521 h 5573039"/>
              <a:gd name="connsiteX2" fmla="*/ 10445924 w 10445924"/>
              <a:gd name="connsiteY2" fmla="*/ 0 h 5573039"/>
              <a:gd name="connsiteX3" fmla="*/ 9920092 w 10445924"/>
              <a:gd name="connsiteY3" fmla="*/ 5547986 h 5573039"/>
              <a:gd name="connsiteX4" fmla="*/ 100469 w 10445924"/>
              <a:gd name="connsiteY4" fmla="*/ 5573039 h 5573039"/>
              <a:gd name="connsiteX0" fmla="*/ 376042 w 10445924"/>
              <a:gd name="connsiteY0" fmla="*/ 5435252 h 5547986"/>
              <a:gd name="connsiteX1" fmla="*/ 0 w 10445924"/>
              <a:gd name="connsiteY1" fmla="*/ 250521 h 5547986"/>
              <a:gd name="connsiteX2" fmla="*/ 10445924 w 10445924"/>
              <a:gd name="connsiteY2" fmla="*/ 0 h 5547986"/>
              <a:gd name="connsiteX3" fmla="*/ 9920092 w 10445924"/>
              <a:gd name="connsiteY3" fmla="*/ 5547986 h 5547986"/>
              <a:gd name="connsiteX4" fmla="*/ 376042 w 10445924"/>
              <a:gd name="connsiteY4" fmla="*/ 5435252 h 5547986"/>
              <a:gd name="connsiteX0" fmla="*/ 112995 w 10445924"/>
              <a:gd name="connsiteY0" fmla="*/ 5573039 h 5573039"/>
              <a:gd name="connsiteX1" fmla="*/ 0 w 10445924"/>
              <a:gd name="connsiteY1" fmla="*/ 250521 h 5573039"/>
              <a:gd name="connsiteX2" fmla="*/ 10445924 w 10445924"/>
              <a:gd name="connsiteY2" fmla="*/ 0 h 5573039"/>
              <a:gd name="connsiteX3" fmla="*/ 9920092 w 10445924"/>
              <a:gd name="connsiteY3" fmla="*/ 5547986 h 5573039"/>
              <a:gd name="connsiteX4" fmla="*/ 112995 w 10445924"/>
              <a:gd name="connsiteY4" fmla="*/ 5573039 h 5573039"/>
              <a:gd name="connsiteX0" fmla="*/ 112995 w 10464974"/>
              <a:gd name="connsiteY0" fmla="*/ 5592089 h 5592089"/>
              <a:gd name="connsiteX1" fmla="*/ 0 w 10464974"/>
              <a:gd name="connsiteY1" fmla="*/ 269571 h 5592089"/>
              <a:gd name="connsiteX2" fmla="*/ 10464974 w 10464974"/>
              <a:gd name="connsiteY2" fmla="*/ 0 h 5592089"/>
              <a:gd name="connsiteX3" fmla="*/ 9920092 w 10464974"/>
              <a:gd name="connsiteY3" fmla="*/ 5567036 h 5592089"/>
              <a:gd name="connsiteX4" fmla="*/ 112995 w 10464974"/>
              <a:gd name="connsiteY4" fmla="*/ 5592089 h 5592089"/>
              <a:gd name="connsiteX0" fmla="*/ 112995 w 10464974"/>
              <a:gd name="connsiteY0" fmla="*/ 5592089 h 5592089"/>
              <a:gd name="connsiteX1" fmla="*/ 0 w 10464974"/>
              <a:gd name="connsiteY1" fmla="*/ 269571 h 5592089"/>
              <a:gd name="connsiteX2" fmla="*/ 10464974 w 10464974"/>
              <a:gd name="connsiteY2" fmla="*/ 0 h 5592089"/>
              <a:gd name="connsiteX3" fmla="*/ 9920092 w 10464974"/>
              <a:gd name="connsiteY3" fmla="*/ 5547986 h 5592089"/>
              <a:gd name="connsiteX4" fmla="*/ 112995 w 10464974"/>
              <a:gd name="connsiteY4" fmla="*/ 5592089 h 5592089"/>
              <a:gd name="connsiteX0" fmla="*/ 112995 w 10464974"/>
              <a:gd name="connsiteY0" fmla="*/ 5573039 h 5573039"/>
              <a:gd name="connsiteX1" fmla="*/ 0 w 10464974"/>
              <a:gd name="connsiteY1" fmla="*/ 269571 h 5573039"/>
              <a:gd name="connsiteX2" fmla="*/ 10464974 w 10464974"/>
              <a:gd name="connsiteY2" fmla="*/ 0 h 5573039"/>
              <a:gd name="connsiteX3" fmla="*/ 9920092 w 10464974"/>
              <a:gd name="connsiteY3" fmla="*/ 5547986 h 5573039"/>
              <a:gd name="connsiteX4" fmla="*/ 112995 w 10464974"/>
              <a:gd name="connsiteY4" fmla="*/ 5573039 h 5573039"/>
              <a:gd name="connsiteX0" fmla="*/ 132045 w 10484024"/>
              <a:gd name="connsiteY0" fmla="*/ 5573039 h 5573039"/>
              <a:gd name="connsiteX1" fmla="*/ 0 w 10484024"/>
              <a:gd name="connsiteY1" fmla="*/ 269571 h 5573039"/>
              <a:gd name="connsiteX2" fmla="*/ 10484024 w 10484024"/>
              <a:gd name="connsiteY2" fmla="*/ 0 h 5573039"/>
              <a:gd name="connsiteX3" fmla="*/ 9939142 w 10484024"/>
              <a:gd name="connsiteY3" fmla="*/ 5547986 h 5573039"/>
              <a:gd name="connsiteX4" fmla="*/ 132045 w 10484024"/>
              <a:gd name="connsiteY4" fmla="*/ 5573039 h 5573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4024" h="5573039">
                <a:moveTo>
                  <a:pt x="132045" y="5573039"/>
                </a:moveTo>
                <a:lnTo>
                  <a:pt x="0" y="269571"/>
                </a:lnTo>
                <a:lnTo>
                  <a:pt x="10484024" y="0"/>
                </a:lnTo>
                <a:lnTo>
                  <a:pt x="9939142" y="5547986"/>
                </a:lnTo>
                <a:lnTo>
                  <a:pt x="132045" y="5573039"/>
                </a:lnTo>
                <a:close/>
              </a:path>
            </a:pathLst>
          </a:custGeom>
          <a:solidFill>
            <a:schemeClr val="bg2">
              <a:lumMod val="25000"/>
              <a:alpha val="73000"/>
            </a:schemeClr>
          </a:solidFill>
          <a:ln cap="rnd">
            <a:solidFill>
              <a:schemeClr val="bg2">
                <a:lumMod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tx1"/>
              </a:solidFill>
            </a:endParaRPr>
          </a:p>
        </p:txBody>
      </p:sp>
    </p:spTree>
    <p:extLst>
      <p:ext uri="{BB962C8B-B14F-4D97-AF65-F5344CB8AC3E}">
        <p14:creationId xmlns:p14="http://schemas.microsoft.com/office/powerpoint/2010/main" val="3061627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599"/>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0D60CB-24BC-4D29-96A0-98BA459C1CB1}" type="datetime1">
              <a:rPr lang="en-US" smtClean="0"/>
              <a:t>3/26/2020</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3850895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159" y="2700868"/>
            <a:ext cx="8594429" cy="1826581"/>
          </a:xfrm>
        </p:spPr>
        <p:txBody>
          <a:bodyPr anchor="b"/>
          <a:lstStyle>
            <a:lvl1pPr algn="l">
              <a:defRPr sz="39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159" y="4527448"/>
            <a:ext cx="8594429" cy="860400"/>
          </a:xfrm>
        </p:spPr>
        <p:txBody>
          <a:bodyPr anchor="t"/>
          <a:lstStyle>
            <a:lvl1pPr marL="0" indent="0" algn="l">
              <a:buNone/>
              <a:defRPr sz="1999">
                <a:solidFill>
                  <a:schemeClr val="tx1">
                    <a:lumMod val="50000"/>
                    <a:lumOff val="5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D19647-1DA8-4240-9FA9-F20BEB0608CE}" type="datetime1">
              <a:rPr lang="en-US" smtClean="0"/>
              <a:t>3/26/2020</a:t>
            </a:fld>
            <a:endParaRPr lang="en-US" dirty="0"/>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3944149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158" y="2160589"/>
            <a:ext cx="418294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8645" y="2160590"/>
            <a:ext cx="418294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6C6589-5B16-49BC-8D43-AE29F4D0D77A}" type="datetime1">
              <a:rPr lang="en-US" smtClean="0"/>
              <a:t>3/26/2020</a:t>
            </a:fld>
            <a:endParaRPr lang="en-US" dirty="0"/>
          </a:p>
        </p:txBody>
      </p:sp>
      <p:sp>
        <p:nvSpPr>
          <p:cNvPr id="6" name="Footer Placeholder 5"/>
          <p:cNvSpPr>
            <a:spLocks noGrp="1"/>
          </p:cNvSpPr>
          <p:nvPr>
            <p:ph type="ftr" sz="quarter" idx="11"/>
          </p:nvPr>
        </p:nvSpPr>
        <p:spPr/>
        <p:txBody>
          <a:bodyPr/>
          <a:lstStyle/>
          <a:p>
            <a:r>
              <a:rPr lang="en-US" smtClean="0"/>
              <a:t>Add a footer</a:t>
            </a:r>
            <a:endParaRPr lang="en-US" dirty="0"/>
          </a:p>
        </p:txBody>
      </p:sp>
      <p:sp>
        <p:nvSpPr>
          <p:cNvPr id="7" name="Slide Number Placeholder 6"/>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80444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67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570" y="2160983"/>
            <a:ext cx="4184533"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570" y="2737246"/>
            <a:ext cx="418453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7058" y="2160983"/>
            <a:ext cx="4184528"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7059" y="2737246"/>
            <a:ext cx="418452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68B92FA-C747-49C8-92DC-A3C1F6E367C5}" type="datetime1">
              <a:rPr lang="en-US" smtClean="0"/>
              <a:t>3/26/2020</a:t>
            </a:fld>
            <a:endParaRPr lang="en-US"/>
          </a:p>
        </p:txBody>
      </p:sp>
      <p:sp>
        <p:nvSpPr>
          <p:cNvPr id="8" name="Footer Placeholder 7"/>
          <p:cNvSpPr>
            <a:spLocks noGrp="1"/>
          </p:cNvSpPr>
          <p:nvPr>
            <p:ph type="ftr" sz="quarter" idx="11"/>
          </p:nvPr>
        </p:nvSpPr>
        <p:spPr/>
        <p:txBody>
          <a:bodyPr/>
          <a:lstStyle/>
          <a:p>
            <a:r>
              <a:rPr lang="en-US" smtClean="0"/>
              <a:t>Add a footer</a:t>
            </a:r>
            <a:endParaRPr lang="en-US" dirty="0"/>
          </a:p>
        </p:txBody>
      </p:sp>
      <p:sp>
        <p:nvSpPr>
          <p:cNvPr id="9" name="Slide Number Placeholder 8"/>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2063978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158" y="609600"/>
            <a:ext cx="8594429"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CAA30BE-05B0-4355-AFCE-CC6D523149FD}" type="datetime1">
              <a:rPr lang="en-US" smtClean="0"/>
              <a:t>3/26/2020</a:t>
            </a:fld>
            <a:endParaRPr lang="en-US"/>
          </a:p>
        </p:txBody>
      </p:sp>
      <p:sp>
        <p:nvSpPr>
          <p:cNvPr id="4" name="Footer Placeholder 3"/>
          <p:cNvSpPr>
            <a:spLocks noGrp="1"/>
          </p:cNvSpPr>
          <p:nvPr>
            <p:ph type="ftr" sz="quarter" idx="11"/>
          </p:nvPr>
        </p:nvSpPr>
        <p:spPr/>
        <p:txBody>
          <a:bodyPr/>
          <a:lstStyle/>
          <a:p>
            <a:r>
              <a:rPr lang="en-US" smtClean="0"/>
              <a:t>Add a footer</a:t>
            </a:r>
            <a:endParaRPr lang="en-US" dirty="0"/>
          </a:p>
        </p:txBody>
      </p:sp>
      <p:sp>
        <p:nvSpPr>
          <p:cNvPr id="5" name="Slide Number Placeholder 4"/>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3394426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F5FF0-17D9-46A3-80E2-D436411644D7}" type="datetime1">
              <a:rPr lang="en-US" smtClean="0"/>
              <a:t>3/26/2020</a:t>
            </a:fld>
            <a:endParaRPr lang="en-US"/>
          </a:p>
        </p:txBody>
      </p:sp>
      <p:sp>
        <p:nvSpPr>
          <p:cNvPr id="3" name="Footer Placeholder 2"/>
          <p:cNvSpPr>
            <a:spLocks noGrp="1"/>
          </p:cNvSpPr>
          <p:nvPr>
            <p:ph type="ftr" sz="quarter" idx="11"/>
          </p:nvPr>
        </p:nvSpPr>
        <p:spPr/>
        <p:txBody>
          <a:bodyPr/>
          <a:lstStyle/>
          <a:p>
            <a:r>
              <a:rPr lang="en-US" smtClean="0"/>
              <a:t>Add a footer</a:t>
            </a:r>
            <a:endParaRPr lang="en-US" dirty="0"/>
          </a:p>
        </p:txBody>
      </p:sp>
      <p:sp>
        <p:nvSpPr>
          <p:cNvPr id="4" name="Slide Number Placeholder 3"/>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2518241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158" y="1498604"/>
            <a:ext cx="3853524" cy="1278466"/>
          </a:xfrm>
        </p:spPr>
        <p:txBody>
          <a:bodyPr anchor="b">
            <a:normAutofit/>
          </a:bodyPr>
          <a:lstStyle>
            <a:lvl1pPr>
              <a:defRPr sz="1999"/>
            </a:lvl1pPr>
          </a:lstStyle>
          <a:p>
            <a:r>
              <a:rPr lang="en-US" smtClean="0"/>
              <a:t>Click to edit Master title style</a:t>
            </a:r>
            <a:endParaRPr lang="en-US" dirty="0"/>
          </a:p>
        </p:txBody>
      </p:sp>
      <p:sp>
        <p:nvSpPr>
          <p:cNvPr id="3" name="Content Placeholder 2"/>
          <p:cNvSpPr>
            <a:spLocks noGrp="1"/>
          </p:cNvSpPr>
          <p:nvPr>
            <p:ph idx="1"/>
          </p:nvPr>
        </p:nvSpPr>
        <p:spPr>
          <a:xfrm>
            <a:off x="4759222" y="514925"/>
            <a:ext cx="4512366"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158" y="2777069"/>
            <a:ext cx="3853524" cy="2584449"/>
          </a:xfrm>
        </p:spPr>
        <p:txBody>
          <a:bodyPr>
            <a:normAutofit/>
          </a:bodyPr>
          <a:lstStyle>
            <a:lvl1pPr marL="0" indent="0">
              <a:buNone/>
              <a:defRPr sz="1400"/>
            </a:lvl1pPr>
            <a:lvl2pPr marL="456926" indent="0">
              <a:buNone/>
              <a:defRPr sz="1400"/>
            </a:lvl2pPr>
            <a:lvl3pPr marL="913852" indent="0">
              <a:buNone/>
              <a:defRPr sz="1200"/>
            </a:lvl3pPr>
            <a:lvl4pPr marL="1370778" indent="0">
              <a:buNone/>
              <a:defRPr sz="1000"/>
            </a:lvl4pPr>
            <a:lvl5pPr marL="1827703" indent="0">
              <a:buNone/>
              <a:defRPr sz="1000"/>
            </a:lvl5pPr>
            <a:lvl6pPr marL="2284628" indent="0">
              <a:buNone/>
              <a:defRPr sz="1000"/>
            </a:lvl6pPr>
            <a:lvl7pPr marL="2741554" indent="0">
              <a:buNone/>
              <a:defRPr sz="1000"/>
            </a:lvl7pPr>
            <a:lvl8pPr marL="3198480" indent="0">
              <a:buNone/>
              <a:defRPr sz="1000"/>
            </a:lvl8pPr>
            <a:lvl9pPr marL="365540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6108C4-4184-4822-9B03-9BAF872B8829}" type="datetime1">
              <a:rPr lang="en-US" smtClean="0"/>
              <a:t>3/26/2020</a:t>
            </a:fld>
            <a:endParaRPr lang="en-US"/>
          </a:p>
        </p:txBody>
      </p:sp>
      <p:sp>
        <p:nvSpPr>
          <p:cNvPr id="6" name="Footer Placeholder 5"/>
          <p:cNvSpPr>
            <a:spLocks noGrp="1"/>
          </p:cNvSpPr>
          <p:nvPr>
            <p:ph type="ftr" sz="quarter" idx="11"/>
          </p:nvPr>
        </p:nvSpPr>
        <p:spPr/>
        <p:txBody>
          <a:bodyPr/>
          <a:lstStyle/>
          <a:p>
            <a:r>
              <a:rPr lang="en-US" smtClean="0"/>
              <a:t>Add a footer</a:t>
            </a:r>
            <a:endParaRPr lang="en-US" dirty="0"/>
          </a:p>
        </p:txBody>
      </p:sp>
      <p:sp>
        <p:nvSpPr>
          <p:cNvPr id="7" name="Slide Number Placeholder 6"/>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175118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158" y="4800600"/>
            <a:ext cx="8594428" cy="566738"/>
          </a:xfrm>
        </p:spPr>
        <p:txBody>
          <a:bodyPr anchor="b">
            <a:normAutofit/>
          </a:bodyPr>
          <a:lstStyle>
            <a:lvl1pPr algn="l">
              <a:defRPr sz="2399"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158" y="609600"/>
            <a:ext cx="8594429" cy="3845718"/>
          </a:xfrm>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158" y="5367338"/>
            <a:ext cx="8594428" cy="674024"/>
          </a:xfrm>
        </p:spPr>
        <p:txBody>
          <a:bodyPr>
            <a:normAutofit/>
          </a:bodyPr>
          <a:lstStyle>
            <a:lvl1pPr marL="0" indent="0">
              <a:buNone/>
              <a:defRPr sz="12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121978-8065-480E-A97A-7069BE96BB09}" type="datetime1">
              <a:rPr lang="en-US" smtClean="0"/>
              <a:t>3/26/2020</a:t>
            </a:fld>
            <a:endParaRPr lang="en-US"/>
          </a:p>
        </p:txBody>
      </p:sp>
      <p:sp>
        <p:nvSpPr>
          <p:cNvPr id="6" name="Footer Placeholder 5"/>
          <p:cNvSpPr>
            <a:spLocks noGrp="1"/>
          </p:cNvSpPr>
          <p:nvPr>
            <p:ph type="ftr" sz="quarter" idx="11"/>
          </p:nvPr>
        </p:nvSpPr>
        <p:spPr/>
        <p:txBody>
          <a:bodyPr/>
          <a:lstStyle/>
          <a:p>
            <a:r>
              <a:rPr lang="en-US" smtClean="0"/>
              <a:t>Add a footer</a:t>
            </a:r>
            <a:endParaRPr lang="en-US" dirty="0"/>
          </a:p>
        </p:txBody>
      </p:sp>
      <p:sp>
        <p:nvSpPr>
          <p:cNvPr id="7" name="Slide Number Placeholder 6"/>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152150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159" y="609600"/>
            <a:ext cx="8594429" cy="3403600"/>
          </a:xfrm>
        </p:spPr>
        <p:txBody>
          <a:bodyPr anchor="ctr">
            <a:normAutofit/>
          </a:bodyPr>
          <a:lstStyle>
            <a:lvl1pPr algn="l">
              <a:defRPr sz="43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159" y="4470400"/>
            <a:ext cx="8594429" cy="1570962"/>
          </a:xfrm>
        </p:spPr>
        <p:txBody>
          <a:bodyPr anchor="ctr">
            <a:normAutofit/>
          </a:bodyPr>
          <a:lstStyle>
            <a:lvl1pPr marL="0" indent="0" algn="l">
              <a:buNone/>
              <a:defRPr sz="1799">
                <a:solidFill>
                  <a:schemeClr val="tx1">
                    <a:lumMod val="75000"/>
                    <a:lumOff val="2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3/26/2020</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285854383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092" y="609600"/>
            <a:ext cx="8092026" cy="3022600"/>
          </a:xfrm>
        </p:spPr>
        <p:txBody>
          <a:bodyPr anchor="ctr">
            <a:normAutofit/>
          </a:bodyPr>
          <a:lstStyle>
            <a:lvl1pPr algn="l">
              <a:defRPr sz="4399"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5783" y="3632200"/>
            <a:ext cx="7222643" cy="381000"/>
          </a:xfrm>
        </p:spPr>
        <p:txBody>
          <a:bodyPr anchor="ctr">
            <a:noAutofit/>
          </a:bodyPr>
          <a:lstStyle>
            <a:lvl1pPr marL="0" indent="0">
              <a:buFontTx/>
              <a:buNone/>
              <a:defRPr sz="1600">
                <a:solidFill>
                  <a:schemeClr val="tx1">
                    <a:lumMod val="50000"/>
                    <a:lumOff val="50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159" y="4470400"/>
            <a:ext cx="8594429" cy="1570962"/>
          </a:xfrm>
        </p:spPr>
        <p:txBody>
          <a:bodyPr anchor="ctr">
            <a:normAutofit/>
          </a:bodyPr>
          <a:lstStyle>
            <a:lvl1pPr marL="0" indent="0" algn="l">
              <a:buNone/>
              <a:defRPr sz="1799">
                <a:solidFill>
                  <a:schemeClr val="tx1">
                    <a:lumMod val="75000"/>
                    <a:lumOff val="2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3/26/2020</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
        <p:nvSpPr>
          <p:cNvPr id="20" name="TextBox 19"/>
          <p:cNvSpPr txBox="1"/>
          <p:nvPr/>
        </p:nvSpPr>
        <p:spPr>
          <a:xfrm>
            <a:off x="541729" y="790378"/>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0695" y="288655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latin typeface="Arial"/>
              </a:rPr>
              <a:t>”</a:t>
            </a:r>
            <a:endParaRPr lang="en-US" sz="1799" dirty="0">
              <a:solidFill>
                <a:schemeClr val="accent1">
                  <a:lumMod val="60000"/>
                  <a:lumOff val="40000"/>
                </a:schemeClr>
              </a:solidFill>
              <a:latin typeface="Arial"/>
            </a:endParaRPr>
          </a:p>
        </p:txBody>
      </p:sp>
    </p:spTree>
    <p:extLst>
      <p:ext uri="{BB962C8B-B14F-4D97-AF65-F5344CB8AC3E}">
        <p14:creationId xmlns:p14="http://schemas.microsoft.com/office/powerpoint/2010/main" val="111592985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159" y="1931988"/>
            <a:ext cx="8594429" cy="2595460"/>
          </a:xfrm>
        </p:spPr>
        <p:txBody>
          <a:bodyPr anchor="b">
            <a:normAutofit/>
          </a:bodyPr>
          <a:lstStyle>
            <a:lvl1pPr algn="l">
              <a:defRPr sz="43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159" y="4527448"/>
            <a:ext cx="8594429" cy="1513914"/>
          </a:xfrm>
        </p:spPr>
        <p:txBody>
          <a:bodyPr anchor="t">
            <a:normAutofit/>
          </a:bodyPr>
          <a:lstStyle>
            <a:lvl1pPr marL="0" indent="0" algn="l">
              <a:buNone/>
              <a:defRPr sz="1799">
                <a:solidFill>
                  <a:schemeClr val="tx1">
                    <a:lumMod val="75000"/>
                    <a:lumOff val="2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3/26/2020</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174491928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092" y="609600"/>
            <a:ext cx="8092026" cy="3022600"/>
          </a:xfrm>
        </p:spPr>
        <p:txBody>
          <a:bodyPr anchor="ctr">
            <a:normAutofit/>
          </a:bodyPr>
          <a:lstStyle>
            <a:lvl1pPr algn="l">
              <a:defRPr sz="4399"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156" y="4013200"/>
            <a:ext cx="8594430" cy="514248"/>
          </a:xfrm>
        </p:spPr>
        <p:txBody>
          <a:bodyPr anchor="b">
            <a:noAutofit/>
          </a:bodyPr>
          <a:lstStyle>
            <a:lvl1pPr marL="0" indent="0">
              <a:buFontTx/>
              <a:buNone/>
              <a:defRPr sz="2399">
                <a:solidFill>
                  <a:schemeClr val="tx1">
                    <a:lumMod val="75000"/>
                    <a:lumOff val="25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159" y="4527448"/>
            <a:ext cx="8594429" cy="1513914"/>
          </a:xfrm>
        </p:spPr>
        <p:txBody>
          <a:bodyPr anchor="t">
            <a:normAutofit/>
          </a:bodyPr>
          <a:lstStyle>
            <a:lvl1pPr marL="0" indent="0" algn="l">
              <a:buNone/>
              <a:defRPr sz="1799">
                <a:solidFill>
                  <a:schemeClr val="tx1">
                    <a:lumMod val="50000"/>
                    <a:lumOff val="5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3/26/2020</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
        <p:nvSpPr>
          <p:cNvPr id="24" name="TextBox 23"/>
          <p:cNvSpPr txBox="1"/>
          <p:nvPr/>
        </p:nvSpPr>
        <p:spPr>
          <a:xfrm>
            <a:off x="541729" y="790378"/>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0695" y="288655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4920023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621" y="609600"/>
            <a:ext cx="8585966" cy="3022600"/>
          </a:xfrm>
        </p:spPr>
        <p:txBody>
          <a:bodyPr anchor="ctr">
            <a:normAutofit/>
          </a:bodyPr>
          <a:lstStyle>
            <a:lvl1pPr algn="l">
              <a:defRPr sz="4399"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156" y="4013200"/>
            <a:ext cx="8594430" cy="514248"/>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159" y="4527448"/>
            <a:ext cx="8594429" cy="1513914"/>
          </a:xfrm>
        </p:spPr>
        <p:txBody>
          <a:bodyPr anchor="t">
            <a:normAutofit/>
          </a:bodyPr>
          <a:lstStyle>
            <a:lvl1pPr marL="0" indent="0" algn="l">
              <a:buNone/>
              <a:defRPr sz="1799">
                <a:solidFill>
                  <a:schemeClr val="tx1">
                    <a:lumMod val="50000"/>
                    <a:lumOff val="5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3/26/2020</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66811698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5E0BA6-5F02-499C-81C0-AB3D50157C9C}" type="datetime1">
              <a:rPr lang="en-US" smtClean="0"/>
              <a:t>3/26/2020</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296948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5599" y="609600"/>
            <a:ext cx="130440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159" y="609600"/>
            <a:ext cx="7058311"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4E35C9-2756-41C6-8584-E1DCFE07AEAD}" type="datetime1">
              <a:rPr lang="en-US" smtClean="0"/>
              <a:t>3/26/2020</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4021862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88825"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158" y="609600"/>
            <a:ext cx="8594429"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158" y="2160590"/>
            <a:ext cx="8594429"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3257" y="6041363"/>
            <a:ext cx="91170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0DBDA1E-FC49-42FC-8869-DF860766ACB4}" type="datetime1">
              <a:rPr lang="en-US" smtClean="0"/>
              <a:t>3/26/2020</a:t>
            </a:fld>
            <a:endParaRPr lang="en-US"/>
          </a:p>
        </p:txBody>
      </p:sp>
      <p:sp>
        <p:nvSpPr>
          <p:cNvPr id="5" name="Footer Placeholder 4"/>
          <p:cNvSpPr>
            <a:spLocks noGrp="1"/>
          </p:cNvSpPr>
          <p:nvPr>
            <p:ph type="ftr" sz="quarter" idx="3"/>
          </p:nvPr>
        </p:nvSpPr>
        <p:spPr>
          <a:xfrm>
            <a:off x="677158" y="6041363"/>
            <a:ext cx="629597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Add a footer</a:t>
            </a:r>
            <a:endParaRPr lang="en-US" dirty="0"/>
          </a:p>
        </p:txBody>
      </p:sp>
      <p:sp>
        <p:nvSpPr>
          <p:cNvPr id="6" name="Slide Number Placeholder 5"/>
          <p:cNvSpPr>
            <a:spLocks noGrp="1"/>
          </p:cNvSpPr>
          <p:nvPr>
            <p:ph type="sldNum" sz="quarter" idx="4"/>
          </p:nvPr>
        </p:nvSpPr>
        <p:spPr>
          <a:xfrm>
            <a:off x="8588426" y="6041363"/>
            <a:ext cx="683161" cy="365125"/>
          </a:xfrm>
          <a:prstGeom prst="rect">
            <a:avLst/>
          </a:prstGeom>
        </p:spPr>
        <p:txBody>
          <a:bodyPr vert="horz" lIns="91440" tIns="45720" rIns="91440" bIns="45720" rtlCol="0" anchor="ctr"/>
          <a:lstStyle>
            <a:lvl1pPr algn="r">
              <a:defRPr sz="900">
                <a:solidFill>
                  <a:schemeClr val="accent1"/>
                </a:solidFill>
              </a:defRPr>
            </a:lvl1pPr>
          </a:lstStyle>
          <a:p>
            <a:fld id="{E5137D0E-4A4F-4307-8994-C1891D747D59}" type="slidenum">
              <a:rPr lang="en-US" smtClean="0"/>
              <a:pPr/>
              <a:t>‹#›</a:t>
            </a:fld>
            <a:endParaRPr lang="en-US"/>
          </a:p>
        </p:txBody>
      </p:sp>
    </p:spTree>
    <p:extLst>
      <p:ext uri="{BB962C8B-B14F-4D97-AF65-F5344CB8AC3E}">
        <p14:creationId xmlns:p14="http://schemas.microsoft.com/office/powerpoint/2010/main" val="3526615669"/>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l" defTabSz="457063" rtl="0" eaLnBrk="1" latinLnBrk="0" hangingPunct="1">
        <a:spcBef>
          <a:spcPct val="0"/>
        </a:spcBef>
        <a:buNone/>
        <a:defRPr sz="3599"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797" indent="-342797" algn="l" defTabSz="457063" rtl="0" eaLnBrk="1" latinLnBrk="0" hangingPunct="1">
        <a:spcBef>
          <a:spcPts val="1000"/>
        </a:spcBef>
        <a:spcAft>
          <a:spcPts val="0"/>
        </a:spcAft>
        <a:buClr>
          <a:schemeClr val="accent1"/>
        </a:buClr>
        <a:buSzPct val="80000"/>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guide id="3" pos="671" userDrawn="1">
          <p15:clr>
            <a:srgbClr val="F26B43"/>
          </p15:clr>
        </p15:guide>
        <p15:guide id="4" pos="671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8351" y="1219200"/>
            <a:ext cx="9067800" cy="3581400"/>
          </a:xfrm>
        </p:spPr>
        <p:txBody>
          <a:bodyPr>
            <a:normAutofit fontScale="90000"/>
          </a:bodyPr>
          <a:lstStyle/>
          <a:p>
            <a:pPr algn="ctr"/>
            <a:r>
              <a:rPr lang="en-US" dirty="0" smtClean="0"/>
              <a:t/>
            </a:r>
            <a:br>
              <a:rPr lang="en-US" dirty="0" smtClean="0"/>
            </a:br>
            <a:r>
              <a:rPr lang="en-US" dirty="0" smtClean="0"/>
              <a:t/>
            </a:r>
            <a:br>
              <a:rPr lang="en-US" dirty="0" smtClean="0"/>
            </a:br>
            <a:r>
              <a:rPr lang="en-US" sz="5300" dirty="0" smtClean="0">
                <a:solidFill>
                  <a:srgbClr val="FF0000"/>
                </a:solidFill>
                <a:latin typeface="Aharoni" panose="02010803020104030203" pitchFamily="2" charset="-79"/>
                <a:cs typeface="Aharoni" panose="02010803020104030203" pitchFamily="2" charset="-79"/>
              </a:rPr>
              <a:t>Muskingum County Head Start</a:t>
            </a:r>
            <a:br>
              <a:rPr lang="en-US" sz="5300" dirty="0" smtClean="0">
                <a:solidFill>
                  <a:srgbClr val="FF0000"/>
                </a:solidFill>
                <a:latin typeface="Aharoni" panose="02010803020104030203" pitchFamily="2" charset="-79"/>
                <a:cs typeface="Aharoni" panose="02010803020104030203" pitchFamily="2" charset="-79"/>
              </a:rPr>
            </a:br>
            <a:r>
              <a:rPr lang="en-US" sz="5300" dirty="0" smtClean="0">
                <a:solidFill>
                  <a:srgbClr val="FF0000"/>
                </a:solidFill>
                <a:latin typeface="Aharoni" panose="02010803020104030203" pitchFamily="2" charset="-79"/>
                <a:cs typeface="Aharoni" panose="02010803020104030203" pitchFamily="2" charset="-79"/>
              </a:rPr>
              <a:t>Child Care Resources, Inc.</a:t>
            </a:r>
            <a:r>
              <a:rPr lang="en-US" sz="5300" dirty="0">
                <a:solidFill>
                  <a:srgbClr val="FF0000"/>
                </a:solidFill>
                <a:latin typeface="Aharoni" panose="02010803020104030203" pitchFamily="2" charset="-79"/>
                <a:cs typeface="Aharoni" panose="02010803020104030203" pitchFamily="2" charset="-79"/>
              </a:rPr>
              <a:t/>
            </a:r>
            <a:br>
              <a:rPr lang="en-US" sz="5300" dirty="0">
                <a:solidFill>
                  <a:srgbClr val="FF0000"/>
                </a:solidFill>
                <a:latin typeface="Aharoni" panose="02010803020104030203" pitchFamily="2" charset="-79"/>
                <a:cs typeface="Aharoni" panose="02010803020104030203" pitchFamily="2" charset="-79"/>
              </a:rPr>
            </a:br>
            <a:r>
              <a:rPr lang="en-US" sz="5300" dirty="0" smtClean="0">
                <a:solidFill>
                  <a:srgbClr val="FF0000"/>
                </a:solidFill>
                <a:latin typeface="Aharoni" panose="02010803020104030203" pitchFamily="2" charset="-79"/>
                <a:cs typeface="Aharoni" panose="02010803020104030203" pitchFamily="2" charset="-79"/>
              </a:rPr>
              <a:t>Annual Report</a:t>
            </a:r>
            <a:br>
              <a:rPr lang="en-US" sz="5300" dirty="0" smtClean="0">
                <a:solidFill>
                  <a:srgbClr val="FF0000"/>
                </a:solidFill>
                <a:latin typeface="Aharoni" panose="02010803020104030203" pitchFamily="2" charset="-79"/>
                <a:cs typeface="Aharoni" panose="02010803020104030203" pitchFamily="2" charset="-79"/>
              </a:rPr>
            </a:br>
            <a:r>
              <a:rPr lang="en-US" sz="4400" dirty="0" smtClean="0">
                <a:solidFill>
                  <a:srgbClr val="FF0000"/>
                </a:solidFill>
                <a:latin typeface="Aharoni" panose="02010803020104030203" pitchFamily="2" charset="-79"/>
                <a:cs typeface="Aharoni" panose="02010803020104030203" pitchFamily="2" charset="-79"/>
              </a:rPr>
              <a:t>2018-2019</a:t>
            </a:r>
            <a:endParaRPr lang="en-US" sz="4400" dirty="0">
              <a:solidFill>
                <a:srgbClr val="FF0000"/>
              </a:solidFill>
              <a:latin typeface="Aharoni" panose="02010803020104030203" pitchFamily="2" charset="-79"/>
              <a:cs typeface="Aharoni" panose="02010803020104030203" pitchFamily="2" charset="-79"/>
            </a:endParaRPr>
          </a:p>
        </p:txBody>
      </p:sp>
      <p:sp>
        <p:nvSpPr>
          <p:cNvPr id="4" name="Slide Number Placeholder 3"/>
          <p:cNvSpPr>
            <a:spLocks noGrp="1"/>
          </p:cNvSpPr>
          <p:nvPr>
            <p:ph type="sldNum" sz="quarter" idx="12"/>
          </p:nvPr>
        </p:nvSpPr>
        <p:spPr/>
        <p:txBody>
          <a:bodyPr/>
          <a:lstStyle/>
          <a:p>
            <a:fld id="{E5137D0E-4A4F-4307-8994-C1891D747D59}" type="slidenum">
              <a:rPr lang="en-US" smtClean="0"/>
              <a:t>1</a:t>
            </a:fld>
            <a:endParaRPr lang="en-US"/>
          </a:p>
        </p:txBody>
      </p:sp>
      <p:sp>
        <p:nvSpPr>
          <p:cNvPr id="6" name="TextBox 5"/>
          <p:cNvSpPr txBox="1"/>
          <p:nvPr/>
        </p:nvSpPr>
        <p:spPr>
          <a:xfrm>
            <a:off x="1588351" y="4953000"/>
            <a:ext cx="8584530" cy="1015663"/>
          </a:xfrm>
          <a:prstGeom prst="rect">
            <a:avLst/>
          </a:prstGeom>
          <a:noFill/>
        </p:spPr>
        <p:txBody>
          <a:bodyPr wrap="none" rtlCol="0">
            <a:spAutoFit/>
          </a:bodyPr>
          <a:lstStyle/>
          <a:p>
            <a:r>
              <a:rPr lang="en-US" sz="2000" i="1" dirty="0" smtClean="0">
                <a:latin typeface="Candara" panose="020E0502030303020204" pitchFamily="34" charset="0"/>
              </a:rPr>
              <a:t>Our Mission:  The basic purpose of Child Care Resources, Inc. is to improve the</a:t>
            </a:r>
          </a:p>
          <a:p>
            <a:r>
              <a:rPr lang="en-US" sz="2000" i="1" dirty="0">
                <a:latin typeface="Candara" panose="020E0502030303020204" pitchFamily="34" charset="0"/>
              </a:rPr>
              <a:t>q</a:t>
            </a:r>
            <a:r>
              <a:rPr lang="en-US" sz="2000" i="1" dirty="0" smtClean="0">
                <a:latin typeface="Candara" panose="020E0502030303020204" pitchFamily="34" charset="0"/>
              </a:rPr>
              <a:t>uantity, quality, adequacy, and delivery of services to children and their families</a:t>
            </a:r>
          </a:p>
          <a:p>
            <a:r>
              <a:rPr lang="en-US" sz="2000" i="1" dirty="0">
                <a:latin typeface="Candara" panose="020E0502030303020204" pitchFamily="34" charset="0"/>
              </a:rPr>
              <a:t>w</a:t>
            </a:r>
            <a:r>
              <a:rPr lang="en-US" sz="2000" i="1" dirty="0" smtClean="0">
                <a:latin typeface="Candara" panose="020E0502030303020204" pitchFamily="34" charset="0"/>
              </a:rPr>
              <a:t>ho are at risk.</a:t>
            </a:r>
            <a:endParaRPr lang="en-US" sz="2000" i="1" dirty="0">
              <a:latin typeface="Candara" panose="020E0502030303020204" pitchFamily="34" charset="0"/>
            </a:endParaRPr>
          </a:p>
        </p:txBody>
      </p:sp>
    </p:spTree>
    <p:extLst>
      <p:ext uri="{BB962C8B-B14F-4D97-AF65-F5344CB8AC3E}">
        <p14:creationId xmlns:p14="http://schemas.microsoft.com/office/powerpoint/2010/main" val="45656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0412" y="685800"/>
            <a:ext cx="6172201" cy="5486400"/>
          </a:xfrm>
        </p:spPr>
        <p:txBody>
          <a:bodyPr>
            <a:normAutofit/>
          </a:bodyPr>
          <a:lstStyle/>
          <a:p>
            <a:pPr marL="0" indent="0">
              <a:buNone/>
            </a:pPr>
            <a:r>
              <a:rPr lang="en-US" sz="1700" b="1" dirty="0" smtClean="0">
                <a:solidFill>
                  <a:srgbClr val="FF0000"/>
                </a:solidFill>
              </a:rPr>
              <a:t>Table of Contents</a:t>
            </a:r>
          </a:p>
          <a:p>
            <a:pPr marL="0" indent="0">
              <a:buNone/>
            </a:pPr>
            <a:r>
              <a:rPr lang="en-US" sz="1700" dirty="0" smtClean="0">
                <a:solidFill>
                  <a:srgbClr val="FF0000"/>
                </a:solidFill>
              </a:rPr>
              <a:t>3…… A Message to the Community	</a:t>
            </a:r>
          </a:p>
          <a:p>
            <a:pPr marL="0" indent="0">
              <a:buNone/>
            </a:pPr>
            <a:r>
              <a:rPr lang="en-US" sz="1700" dirty="0" smtClean="0">
                <a:solidFill>
                  <a:srgbClr val="FF0000"/>
                </a:solidFill>
              </a:rPr>
              <a:t>4…….Our Mission and Guiding Principles</a:t>
            </a:r>
          </a:p>
          <a:p>
            <a:pPr marL="0" indent="0">
              <a:buNone/>
            </a:pPr>
            <a:r>
              <a:rPr lang="en-US" sz="1700" dirty="0" smtClean="0">
                <a:solidFill>
                  <a:srgbClr val="FF0000"/>
                </a:solidFill>
              </a:rPr>
              <a:t>5…….Our Program</a:t>
            </a:r>
          </a:p>
          <a:p>
            <a:pPr marL="0" indent="0">
              <a:buNone/>
            </a:pPr>
            <a:r>
              <a:rPr lang="en-US" sz="1700" dirty="0" smtClean="0">
                <a:solidFill>
                  <a:srgbClr val="FF0000"/>
                </a:solidFill>
              </a:rPr>
              <a:t>6……. Program Accomplishments</a:t>
            </a:r>
          </a:p>
          <a:p>
            <a:pPr marL="0" indent="0">
              <a:buNone/>
            </a:pPr>
            <a:r>
              <a:rPr lang="en-US" sz="1700" dirty="0" smtClean="0">
                <a:solidFill>
                  <a:srgbClr val="FF0000"/>
                </a:solidFill>
              </a:rPr>
              <a:t>7……. Agency-wide Parent Events</a:t>
            </a:r>
          </a:p>
          <a:p>
            <a:pPr marL="0" indent="0">
              <a:buNone/>
            </a:pPr>
            <a:r>
              <a:rPr lang="en-US" sz="1700" dirty="0" smtClean="0">
                <a:solidFill>
                  <a:srgbClr val="FF0000"/>
                </a:solidFill>
              </a:rPr>
              <a:t>8……..Enrollment Benefits</a:t>
            </a:r>
          </a:p>
          <a:p>
            <a:pPr marL="0" indent="0">
              <a:buNone/>
            </a:pPr>
            <a:r>
              <a:rPr lang="en-US" sz="1700" dirty="0" smtClean="0">
                <a:solidFill>
                  <a:srgbClr val="FF0000"/>
                </a:solidFill>
              </a:rPr>
              <a:t>9-11….Kindergarten Readiness &amp; Early Head Start</a:t>
            </a:r>
          </a:p>
          <a:p>
            <a:pPr marL="0" indent="0">
              <a:buNone/>
            </a:pPr>
            <a:r>
              <a:rPr lang="en-US" sz="1700" dirty="0" smtClean="0">
                <a:solidFill>
                  <a:srgbClr val="FF0000"/>
                </a:solidFill>
              </a:rPr>
              <a:t>12…… Annual Fiscal Report</a:t>
            </a:r>
          </a:p>
          <a:p>
            <a:pPr marL="0" indent="0">
              <a:buNone/>
            </a:pPr>
            <a:r>
              <a:rPr lang="en-US" sz="1700" dirty="0" smtClean="0">
                <a:solidFill>
                  <a:srgbClr val="FF0000"/>
                </a:solidFill>
              </a:rPr>
              <a:t>13…….2018-2019 Operating Budget</a:t>
            </a:r>
          </a:p>
          <a:p>
            <a:pPr marL="0" indent="0">
              <a:buNone/>
            </a:pPr>
            <a:r>
              <a:rPr lang="en-US" sz="1700" dirty="0" smtClean="0">
                <a:solidFill>
                  <a:srgbClr val="FF0000"/>
                </a:solidFill>
              </a:rPr>
              <a:t>14…….Parent Family Community Engagement Outcomes</a:t>
            </a:r>
          </a:p>
          <a:p>
            <a:pPr marL="0" indent="0">
              <a:buNone/>
            </a:pPr>
            <a:r>
              <a:rPr lang="en-US" sz="1700" dirty="0" smtClean="0">
                <a:solidFill>
                  <a:srgbClr val="FF0000"/>
                </a:solidFill>
              </a:rPr>
              <a:t>15…….Board of Directors / Policy Council</a:t>
            </a:r>
          </a:p>
          <a:p>
            <a:pPr marL="736282" lvl="1" indent="-457200">
              <a:buAutoNum type="arabicPlain" startAt="12"/>
            </a:pPr>
            <a:endParaRPr lang="en-US" dirty="0" smtClean="0">
              <a:solidFill>
                <a:srgbClr val="FF0000"/>
              </a:solidFill>
            </a:endParaRPr>
          </a:p>
          <a:p>
            <a:pPr marL="457200" indent="-457200">
              <a:buAutoNum type="arabicPlain" startAt="12"/>
            </a:pPr>
            <a:endParaRPr lang="en-US" dirty="0">
              <a:solidFill>
                <a:srgbClr val="FF0000"/>
              </a:solidFill>
            </a:endParaRPr>
          </a:p>
        </p:txBody>
      </p:sp>
      <p:sp>
        <p:nvSpPr>
          <p:cNvPr id="2" name="Slide Number Placeholder 1"/>
          <p:cNvSpPr>
            <a:spLocks noGrp="1"/>
          </p:cNvSpPr>
          <p:nvPr>
            <p:ph type="sldNum" sz="quarter" idx="12"/>
          </p:nvPr>
        </p:nvSpPr>
        <p:spPr/>
        <p:txBody>
          <a:bodyPr/>
          <a:lstStyle/>
          <a:p>
            <a:fld id="{E5137D0E-4A4F-4307-8994-C1891D747D59}" type="slidenum">
              <a:rPr lang="en-US" smtClean="0"/>
              <a:pPr/>
              <a:t>2</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012" y="1066800"/>
            <a:ext cx="3733800" cy="4267200"/>
          </a:xfrm>
          <a:prstGeom prst="rect">
            <a:avLst/>
          </a:prstGeom>
        </p:spPr>
      </p:pic>
    </p:spTree>
    <p:extLst>
      <p:ext uri="{BB962C8B-B14F-4D97-AF65-F5344CB8AC3E}">
        <p14:creationId xmlns:p14="http://schemas.microsoft.com/office/powerpoint/2010/main" val="9992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80165" y="304800"/>
            <a:ext cx="8229600" cy="1143000"/>
          </a:xfrm>
        </p:spPr>
        <p:txBody>
          <a:bodyPr/>
          <a:lstStyle/>
          <a:p>
            <a:r>
              <a:rPr lang="en-US" dirty="0" smtClean="0"/>
              <a:t> A Message to our Community </a:t>
            </a:r>
          </a:p>
          <a:p>
            <a:r>
              <a:rPr lang="en-US" dirty="0" smtClean="0"/>
              <a:t>from our Executive Director, </a:t>
            </a:r>
            <a:r>
              <a:rPr lang="en-US" i="1" dirty="0" smtClean="0"/>
              <a:t>Jeri Johnson</a:t>
            </a:r>
            <a:endParaRPr lang="en-US" i="1" dirty="0"/>
          </a:p>
        </p:txBody>
      </p:sp>
      <p:sp>
        <p:nvSpPr>
          <p:cNvPr id="4" name="Slide Number Placeholder 3"/>
          <p:cNvSpPr>
            <a:spLocks noGrp="1"/>
          </p:cNvSpPr>
          <p:nvPr>
            <p:ph type="sldNum" sz="quarter" idx="12"/>
          </p:nvPr>
        </p:nvSpPr>
        <p:spPr/>
        <p:txBody>
          <a:bodyPr/>
          <a:lstStyle/>
          <a:p>
            <a:fld id="{E5137D0E-4A4F-4307-8994-C1891D747D59}" type="slidenum">
              <a:rPr lang="en-US" smtClean="0"/>
              <a:t>3</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682911" y="1095893"/>
            <a:ext cx="2260600" cy="1695450"/>
          </a:xfrm>
          <a:prstGeom prst="rect">
            <a:avLst/>
          </a:prstGeom>
        </p:spPr>
      </p:pic>
      <p:sp>
        <p:nvSpPr>
          <p:cNvPr id="7" name="TextBox 6"/>
          <p:cNvSpPr txBox="1"/>
          <p:nvPr/>
        </p:nvSpPr>
        <p:spPr>
          <a:xfrm>
            <a:off x="379412" y="1219200"/>
            <a:ext cx="10618228" cy="5262979"/>
          </a:xfrm>
          <a:prstGeom prst="rect">
            <a:avLst/>
          </a:prstGeom>
          <a:noFill/>
        </p:spPr>
        <p:txBody>
          <a:bodyPr wrap="none" rtlCol="0">
            <a:spAutoFit/>
          </a:bodyPr>
          <a:lstStyle/>
          <a:p>
            <a:r>
              <a:rPr lang="en-US" sz="1600" dirty="0" smtClean="0"/>
              <a:t>I am pleased to present our 2018-2019 Child Care Resources, Inc., (CCR) Annual </a:t>
            </a:r>
          </a:p>
          <a:p>
            <a:r>
              <a:rPr lang="en-US" sz="1600" dirty="0" smtClean="0"/>
              <a:t>Report.  I would like to express my extreme gratitude to our dedicated staff who ensure</a:t>
            </a:r>
          </a:p>
          <a:p>
            <a:r>
              <a:rPr lang="en-US" sz="1600" dirty="0" smtClean="0"/>
              <a:t>that we provide quality services to our families and children.</a:t>
            </a:r>
          </a:p>
          <a:p>
            <a:endParaRPr lang="en-US" sz="1600" dirty="0" smtClean="0"/>
          </a:p>
          <a:p>
            <a:r>
              <a:rPr lang="en-US" sz="1600" dirty="0" smtClean="0"/>
              <a:t>CCR provides services in Muskingum County to 210 Head Start children, 20 Early Head</a:t>
            </a:r>
          </a:p>
          <a:p>
            <a:r>
              <a:rPr lang="en-US" sz="1600" dirty="0" smtClean="0"/>
              <a:t>Start (EHS), two (2) pregnant women, and 64 ECE children and their families.</a:t>
            </a:r>
          </a:p>
          <a:p>
            <a:endParaRPr lang="en-US" sz="1600" dirty="0"/>
          </a:p>
          <a:p>
            <a:r>
              <a:rPr lang="en-US" sz="1600" dirty="0" smtClean="0"/>
              <a:t>We were able to extend hours for two (2) classrooms; Durban 1 and Durban 3 to 1020 hours</a:t>
            </a:r>
          </a:p>
          <a:p>
            <a:r>
              <a:rPr lang="en-US" sz="1600" dirty="0" smtClean="0"/>
              <a:t>(full day).</a:t>
            </a:r>
          </a:p>
          <a:p>
            <a:endParaRPr lang="en-US" sz="1600" dirty="0"/>
          </a:p>
          <a:p>
            <a:r>
              <a:rPr lang="en-US" sz="1600" dirty="0" smtClean="0"/>
              <a:t>The Carr Center Head Start site implemented an Intergenerational Program with the Adult Day Care</a:t>
            </a:r>
          </a:p>
          <a:p>
            <a:r>
              <a:rPr lang="en-US" sz="1600" dirty="0" smtClean="0"/>
              <a:t>at Carr.  It has been so exciting watching the interactions with the children and their </a:t>
            </a:r>
            <a:r>
              <a:rPr lang="en-US" sz="1600" dirty="0" err="1" smtClean="0"/>
              <a:t>grandfriends</a:t>
            </a:r>
            <a:r>
              <a:rPr lang="en-US" sz="1600" dirty="0" smtClean="0"/>
              <a:t>.  Thank you</a:t>
            </a:r>
          </a:p>
          <a:p>
            <a:r>
              <a:rPr lang="en-US" sz="1600" dirty="0" smtClean="0"/>
              <a:t>to Colleen Romito for coordinating this special program.  We would not have been able to do it without her.</a:t>
            </a:r>
          </a:p>
          <a:p>
            <a:endParaRPr lang="en-US" sz="1600" dirty="0"/>
          </a:p>
          <a:p>
            <a:r>
              <a:rPr lang="en-US" sz="1600" dirty="0" smtClean="0"/>
              <a:t>The good work we do in our communities would not be possible without the tireless commitment of our staff,</a:t>
            </a:r>
          </a:p>
          <a:p>
            <a:r>
              <a:rPr lang="en-US" sz="1600" dirty="0" smtClean="0"/>
              <a:t>CCR Board of Directors, our parent Policy Council and community partners.  Together we continue to ensure that</a:t>
            </a:r>
          </a:p>
          <a:p>
            <a:r>
              <a:rPr lang="en-US" sz="1600" dirty="0" smtClean="0"/>
              <a:t>children are prepared to succeed in school and their parents are engaged every step of the way.</a:t>
            </a:r>
          </a:p>
          <a:p>
            <a:endParaRPr lang="en-US" sz="1600" dirty="0"/>
          </a:p>
          <a:p>
            <a:r>
              <a:rPr lang="en-US" sz="1600" dirty="0" smtClean="0"/>
              <a:t>Please share in our successes by taking a few minutes to look at the fantastic work CCR Inc. Muskingum County</a:t>
            </a:r>
          </a:p>
          <a:p>
            <a:r>
              <a:rPr lang="en-US" sz="1600" dirty="0" smtClean="0"/>
              <a:t>Head Start has accomplished during the past year.  I look forward to another year of supporting Muskingum</a:t>
            </a:r>
          </a:p>
          <a:p>
            <a:r>
              <a:rPr lang="en-US" sz="1600" dirty="0" smtClean="0"/>
              <a:t>County’s children, families, and communities.</a:t>
            </a:r>
            <a:endParaRPr lang="en-US" sz="1600" dirty="0"/>
          </a:p>
        </p:txBody>
      </p:sp>
    </p:spTree>
    <p:extLst>
      <p:ext uri="{BB962C8B-B14F-4D97-AF65-F5344CB8AC3E}">
        <p14:creationId xmlns:p14="http://schemas.microsoft.com/office/powerpoint/2010/main" val="135559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i="1" dirty="0"/>
              <a:t>Our Mission</a:t>
            </a:r>
            <a:endParaRPr lang="en-US" dirty="0"/>
          </a:p>
        </p:txBody>
      </p:sp>
      <p:sp>
        <p:nvSpPr>
          <p:cNvPr id="14" name="Content Placeholder 13"/>
          <p:cNvSpPr>
            <a:spLocks noGrp="1"/>
          </p:cNvSpPr>
          <p:nvPr>
            <p:ph idx="1"/>
          </p:nvPr>
        </p:nvSpPr>
        <p:spPr>
          <a:xfrm>
            <a:off x="677157" y="1676400"/>
            <a:ext cx="8594429" cy="3880773"/>
          </a:xfrm>
        </p:spPr>
        <p:txBody>
          <a:bodyPr>
            <a:normAutofit lnSpcReduction="10000"/>
          </a:bodyPr>
          <a:lstStyle/>
          <a:p>
            <a:pPr marL="0" lvl="0" indent="0">
              <a:buNone/>
            </a:pPr>
            <a:r>
              <a:rPr lang="en-US" dirty="0" smtClean="0"/>
              <a:t>The purpose </a:t>
            </a:r>
            <a:r>
              <a:rPr lang="en-US" dirty="0"/>
              <a:t>of Child Care Resources, Inc. </a:t>
            </a:r>
            <a:r>
              <a:rPr lang="en-US" dirty="0" smtClean="0"/>
              <a:t>is </a:t>
            </a:r>
            <a:r>
              <a:rPr lang="en-US" dirty="0"/>
              <a:t>to   improve the quantity, quality, </a:t>
            </a:r>
            <a:r>
              <a:rPr lang="en-US" dirty="0" smtClean="0"/>
              <a:t>adequacy</a:t>
            </a:r>
            <a:br>
              <a:rPr lang="en-US" dirty="0" smtClean="0"/>
            </a:br>
            <a:r>
              <a:rPr lang="en-US" dirty="0" smtClean="0"/>
              <a:t>and </a:t>
            </a:r>
            <a:r>
              <a:rPr lang="en-US" dirty="0"/>
              <a:t>delivery of services to children and </a:t>
            </a:r>
            <a:r>
              <a:rPr lang="en-US" dirty="0" smtClean="0"/>
              <a:t>their families </a:t>
            </a:r>
            <a:r>
              <a:rPr lang="en-US" dirty="0"/>
              <a:t>who are at risk</a:t>
            </a:r>
            <a:r>
              <a:rPr lang="en-US" dirty="0" smtClean="0"/>
              <a:t>.</a:t>
            </a:r>
          </a:p>
          <a:p>
            <a:pPr marL="0" lvl="0" indent="0">
              <a:buNone/>
            </a:pPr>
            <a:r>
              <a:rPr lang="en-US" sz="3200" i="1" dirty="0" smtClean="0"/>
              <a:t>Guiding Principles</a:t>
            </a:r>
          </a:p>
          <a:p>
            <a:pPr marL="0" lvl="0" indent="0">
              <a:buNone/>
            </a:pPr>
            <a:r>
              <a:rPr lang="en-US" sz="1300" dirty="0" smtClean="0"/>
              <a:t>Advocacy – We advocate on behalf of the children we serve by providing access to resources and protection of their rights and interests.</a:t>
            </a:r>
          </a:p>
          <a:p>
            <a:pPr marL="0" lvl="0" indent="0">
              <a:buNone/>
            </a:pPr>
            <a:r>
              <a:rPr lang="en-US" sz="1300" dirty="0" smtClean="0"/>
              <a:t>Empowerment – We provide the tools and environment to empower children and their families.</a:t>
            </a:r>
            <a:br>
              <a:rPr lang="en-US" sz="1300" dirty="0" smtClean="0"/>
            </a:br>
            <a:r>
              <a:rPr lang="en-US" sz="1300" dirty="0"/>
              <a:t/>
            </a:r>
            <a:br>
              <a:rPr lang="en-US" sz="1300" dirty="0"/>
            </a:br>
            <a:r>
              <a:rPr lang="en-US" sz="1300" dirty="0" smtClean="0"/>
              <a:t>Learning – We are an organization dedicated to learning at all levels, especially for the early childhood years.</a:t>
            </a:r>
          </a:p>
          <a:p>
            <a:pPr marL="0" lvl="0" indent="0">
              <a:buNone/>
            </a:pPr>
            <a:r>
              <a:rPr lang="en-US" sz="1300" dirty="0" smtClean="0"/>
              <a:t>Partnerships – We deliver services through partnerships and collaboration.</a:t>
            </a:r>
          </a:p>
          <a:p>
            <a:pPr marL="0" lvl="0" indent="0">
              <a:buNone/>
            </a:pPr>
            <a:r>
              <a:rPr lang="en-US" sz="1300" dirty="0" smtClean="0"/>
              <a:t>Quality – We ensure the quality of our programs through continuous improvement and outcomes-based practices.</a:t>
            </a:r>
          </a:p>
          <a:p>
            <a:pPr marL="0" lvl="0" indent="0">
              <a:buNone/>
            </a:pPr>
            <a:r>
              <a:rPr lang="en-US" sz="1300" dirty="0" smtClean="0"/>
              <a:t>Respect – We respect diversity and acknowledge the value it brings to our community.</a:t>
            </a:r>
          </a:p>
          <a:p>
            <a:pPr marL="0" lvl="0" indent="0">
              <a:buNone/>
            </a:pPr>
            <a:r>
              <a:rPr lang="en-US" sz="1300" dirty="0" smtClean="0"/>
              <a:t>Wellness – We are committed to the emotional and physical well-being of our staff, children, and families.</a:t>
            </a:r>
            <a:endParaRPr lang="en-US" sz="1300" dirty="0"/>
          </a:p>
        </p:txBody>
      </p:sp>
      <p:sp>
        <p:nvSpPr>
          <p:cNvPr id="2" name="Slide Number Placeholder 1"/>
          <p:cNvSpPr>
            <a:spLocks noGrp="1"/>
          </p:cNvSpPr>
          <p:nvPr>
            <p:ph type="sldNum" sz="quarter" idx="12"/>
          </p:nvPr>
        </p:nvSpPr>
        <p:spPr/>
        <p:txBody>
          <a:bodyPr/>
          <a:lstStyle/>
          <a:p>
            <a:fld id="{E5137D0E-4A4F-4307-8994-C1891D747D59}" type="slidenum">
              <a:rPr lang="en-US" smtClean="0"/>
              <a:t>4</a:t>
            </a:fld>
            <a:endParaRPr lang="en-US"/>
          </a:p>
        </p:txBody>
      </p:sp>
    </p:spTree>
    <p:extLst>
      <p:ext uri="{BB962C8B-B14F-4D97-AF65-F5344CB8AC3E}">
        <p14:creationId xmlns:p14="http://schemas.microsoft.com/office/powerpoint/2010/main" val="4124289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2590800"/>
            <a:ext cx="9296400" cy="3124200"/>
          </a:xfrm>
        </p:spPr>
        <p:txBody>
          <a:bodyPr>
            <a:normAutofit fontScale="90000"/>
          </a:bodyPr>
          <a:lstStyle/>
          <a:p>
            <a:r>
              <a:rPr lang="en-US" sz="1600" dirty="0"/>
              <a:t>Head Start – serving </a:t>
            </a:r>
            <a:r>
              <a:rPr lang="en-US" sz="1600" dirty="0" smtClean="0"/>
              <a:t>210 </a:t>
            </a:r>
            <a:r>
              <a:rPr lang="en-US" sz="1600" dirty="0"/>
              <a:t>children.  Head Start is a comprehensive child development program which </a:t>
            </a:r>
            <a:r>
              <a:rPr lang="en-US" sz="1600" dirty="0" smtClean="0"/>
              <a:t>serves children </a:t>
            </a:r>
            <a:r>
              <a:rPr lang="en-US" sz="1600" dirty="0"/>
              <a:t>from 3 years to compulsory school age in the Muskingum County area; it is child focused with an overall goal of  increasing school readiness and social competence of young children in low-income families</a:t>
            </a:r>
            <a:r>
              <a:rPr lang="en-US" sz="1600" dirty="0" smtClean="0"/>
              <a:t>.</a:t>
            </a:r>
            <a:br>
              <a:rPr lang="en-US" sz="1600" dirty="0" smtClean="0"/>
            </a:br>
            <a:r>
              <a:rPr lang="en-US" sz="1600" dirty="0"/>
              <a:t/>
            </a:r>
            <a:br>
              <a:rPr lang="en-US" sz="1600" dirty="0"/>
            </a:br>
            <a:r>
              <a:rPr lang="en-US" sz="1600" dirty="0" smtClean="0"/>
              <a:t>Early Head Start – serving 20 children 0-3 years old and 2 pregnant women.  EHS is a comprehensive program to ensure needed services are provided to children, families and pregnant women.</a:t>
            </a:r>
            <a:r>
              <a:rPr lang="en-US" sz="1600" dirty="0"/>
              <a:t/>
            </a:r>
            <a:br>
              <a:rPr lang="en-US" sz="1600" dirty="0"/>
            </a:br>
            <a:r>
              <a:rPr lang="en-US" sz="1600" dirty="0"/>
              <a:t/>
            </a:r>
            <a:br>
              <a:rPr lang="en-US" sz="1600" dirty="0"/>
            </a:br>
            <a:r>
              <a:rPr lang="en-US" sz="1600" dirty="0"/>
              <a:t>Early Childhood Education (ECE) – serving 64 children.  This program is an Ohio Department of Education funded public preschool serving children only 4 years to compulsory school age in the Zanesville City area.  Children discover and explore their world through play and interactions through peers.   We provide a full day of service by providing Head Start for 3 ½ hours and ECE for </a:t>
            </a:r>
            <a:r>
              <a:rPr lang="en-US" sz="1600" dirty="0" smtClean="0"/>
              <a:t>3 </a:t>
            </a:r>
            <a:r>
              <a:rPr lang="en-US" sz="1600" dirty="0"/>
              <a:t>½ hours per </a:t>
            </a:r>
            <a:r>
              <a:rPr lang="en-US" sz="1600" dirty="0" smtClean="0"/>
              <a:t>day at Carr, </a:t>
            </a:r>
            <a:r>
              <a:rPr lang="en-US" sz="1600" dirty="0" err="1" smtClean="0"/>
              <a:t>Bonifield</a:t>
            </a:r>
            <a:r>
              <a:rPr lang="en-US" sz="1600" dirty="0" smtClean="0"/>
              <a:t>, </a:t>
            </a:r>
            <a:r>
              <a:rPr lang="en-US" sz="1600" dirty="0" err="1" smtClean="0"/>
              <a:t>Larzelere</a:t>
            </a:r>
            <a:r>
              <a:rPr lang="en-US" sz="1600" dirty="0" smtClean="0"/>
              <a:t>, and Durban 2.</a:t>
            </a:r>
            <a:endParaRPr lang="en-US" sz="1600" dirty="0"/>
          </a:p>
        </p:txBody>
      </p:sp>
      <p:sp>
        <p:nvSpPr>
          <p:cNvPr id="5" name="AutoShape 4" descr="Image result for preschool kid pictures"/>
          <p:cNvSpPr>
            <a:spLocks noGrp="1" noChangeAspect="1" noChangeArrowheads="1"/>
          </p:cNvSpPr>
          <p:nvPr>
            <p:ph type="body" idx="1"/>
          </p:nvPr>
        </p:nvSpPr>
        <p:spPr bwMode="auto">
          <a:xfrm>
            <a:off x="882797" y="980841"/>
            <a:ext cx="8594429" cy="860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a:t>OUR PROGRAM</a:t>
            </a:r>
          </a:p>
        </p:txBody>
      </p:sp>
      <p:sp>
        <p:nvSpPr>
          <p:cNvPr id="6" name="Footer Placeholder 5"/>
          <p:cNvSpPr>
            <a:spLocks noGrp="1"/>
          </p:cNvSpPr>
          <p:nvPr>
            <p:ph type="ftr" sz="quarter" idx="11"/>
          </p:nvPr>
        </p:nvSpPr>
        <p:spPr>
          <a:xfrm>
            <a:off x="4722812" y="6477000"/>
            <a:ext cx="6862462" cy="273049"/>
          </a:xfrm>
        </p:spPr>
        <p:txBody>
          <a:bodyPr/>
          <a:lstStyle/>
          <a:p>
            <a:r>
              <a:rPr lang="en-US" dirty="0" smtClean="0"/>
              <a:t>						</a:t>
            </a:r>
            <a:r>
              <a:rPr lang="en-US" dirty="0"/>
              <a:t>	</a:t>
            </a:r>
            <a:r>
              <a:rPr lang="en-US" dirty="0" smtClean="0"/>
              <a:t>5</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0102" y="609600"/>
            <a:ext cx="5572125" cy="1905000"/>
          </a:xfrm>
          <a:prstGeom prst="rect">
            <a:avLst/>
          </a:prstGeom>
        </p:spPr>
      </p:pic>
    </p:spTree>
    <p:extLst>
      <p:ext uri="{BB962C8B-B14F-4D97-AF65-F5344CB8AC3E}">
        <p14:creationId xmlns:p14="http://schemas.microsoft.com/office/powerpoint/2010/main" val="2280150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1828800"/>
            <a:ext cx="9144000" cy="3505201"/>
          </a:xfrm>
        </p:spPr>
        <p:txBody>
          <a:bodyPr>
            <a:normAutofit/>
          </a:bodyPr>
          <a:lstStyle/>
          <a:p>
            <a:r>
              <a:rPr lang="en-US" sz="1400" dirty="0" smtClean="0"/>
              <a:t>All sites Adams Lane (ALPS), Blue Avenue, Carr, Durban</a:t>
            </a:r>
            <a:br>
              <a:rPr lang="en-US" sz="1400" dirty="0" smtClean="0"/>
            </a:br>
            <a:r>
              <a:rPr lang="en-US" sz="1400" dirty="0" smtClean="0"/>
              <a:t>Drive, </a:t>
            </a:r>
            <a:r>
              <a:rPr lang="en-US" sz="1400" dirty="0" err="1" smtClean="0"/>
              <a:t>Larzelere</a:t>
            </a:r>
            <a:r>
              <a:rPr lang="en-US" sz="1400" dirty="0" smtClean="0"/>
              <a:t> Avenue, and the YMCA </a:t>
            </a:r>
            <a:br>
              <a:rPr lang="en-US" sz="1400" dirty="0" smtClean="0"/>
            </a:br>
            <a:r>
              <a:rPr lang="en-US" sz="1400" dirty="0" smtClean="0"/>
              <a:t>have received the Step up To Quality highest rating—a level 5.				</a:t>
            </a:r>
            <a:br>
              <a:rPr lang="en-US" sz="1400" dirty="0" smtClean="0"/>
            </a:br>
            <a:r>
              <a:rPr lang="en-US" sz="1400" dirty="0" smtClean="0"/>
              <a:t/>
            </a:r>
            <a:br>
              <a:rPr lang="en-US" sz="1400" dirty="0" smtClean="0"/>
            </a:br>
            <a:r>
              <a:rPr lang="en-US" sz="1400" dirty="0" smtClean="0"/>
              <a:t/>
            </a:r>
            <a:br>
              <a:rPr lang="en-US" sz="1400" dirty="0" smtClean="0"/>
            </a:br>
            <a:r>
              <a:rPr lang="en-US" sz="1400" dirty="0" smtClean="0"/>
              <a:t>Head Start Teachers provide 2 home visits and 2 Parent/Teacher conferences each year to help families prepare their children for Kindergarten.  Family Advocates provide parent and family engagement, parent education and referral services to Head Start children and families.</a:t>
            </a:r>
            <a:br>
              <a:rPr lang="en-US" sz="1400" dirty="0" smtClean="0"/>
            </a:br>
            <a:r>
              <a:rPr lang="en-US" sz="1400" dirty="0"/>
              <a:t/>
            </a:r>
            <a:br>
              <a:rPr lang="en-US" sz="1400" dirty="0"/>
            </a:br>
            <a:r>
              <a:rPr lang="en-US" sz="1400" dirty="0" smtClean="0"/>
              <a:t>Implemented an Intergenerational Program at Carr Head Start center in collaboration with the Carr Adult Daycare Program.</a:t>
            </a:r>
            <a:br>
              <a:rPr lang="en-US" sz="1400" dirty="0" smtClean="0"/>
            </a:br>
            <a:r>
              <a:rPr lang="en-US" sz="1400" dirty="0"/>
              <a:t/>
            </a:r>
            <a:br>
              <a:rPr lang="en-US" sz="1400" dirty="0"/>
            </a:br>
            <a:r>
              <a:rPr lang="en-US" sz="1400" dirty="0" smtClean="0"/>
              <a:t>We received a duration grant which increased Durban 1 and Durban 3 to full day (1020 hours).</a:t>
            </a:r>
            <a:br>
              <a:rPr lang="en-US" sz="1400" dirty="0" smtClean="0"/>
            </a:br>
            <a:r>
              <a:rPr lang="en-US" sz="1400" dirty="0"/>
              <a:t/>
            </a:r>
            <a:br>
              <a:rPr lang="en-US" sz="1400" dirty="0"/>
            </a:br>
            <a:endParaRPr lang="en-US" sz="1400" dirty="0"/>
          </a:p>
        </p:txBody>
      </p:sp>
      <p:sp>
        <p:nvSpPr>
          <p:cNvPr id="3" name="Text Placeholder 2"/>
          <p:cNvSpPr>
            <a:spLocks noGrp="1"/>
          </p:cNvSpPr>
          <p:nvPr>
            <p:ph type="body" idx="1"/>
          </p:nvPr>
        </p:nvSpPr>
        <p:spPr>
          <a:xfrm>
            <a:off x="1065213" y="914400"/>
            <a:ext cx="8229600" cy="1143000"/>
          </a:xfrm>
        </p:spPr>
        <p:txBody>
          <a:bodyPr/>
          <a:lstStyle/>
          <a:p>
            <a:r>
              <a:rPr lang="en-US" dirty="0"/>
              <a:t>PROGRAM ACCOMPLISHMENTS</a:t>
            </a:r>
          </a:p>
        </p:txBody>
      </p:sp>
      <p:sp>
        <p:nvSpPr>
          <p:cNvPr id="5" name="Slide Number Placeholder 4"/>
          <p:cNvSpPr>
            <a:spLocks noGrp="1"/>
          </p:cNvSpPr>
          <p:nvPr>
            <p:ph type="sldNum" sz="quarter" idx="12"/>
          </p:nvPr>
        </p:nvSpPr>
        <p:spPr/>
        <p:txBody>
          <a:bodyPr/>
          <a:lstStyle/>
          <a:p>
            <a:fld id="{E5137D0E-4A4F-4307-8994-C1891D747D59}" type="slidenum">
              <a:rPr lang="en-US" smtClean="0"/>
              <a:t>6</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5412" y="762000"/>
            <a:ext cx="3581400" cy="1905000"/>
          </a:xfrm>
          <a:prstGeom prst="rect">
            <a:avLst/>
          </a:prstGeom>
        </p:spPr>
      </p:pic>
    </p:spTree>
    <p:extLst>
      <p:ext uri="{BB962C8B-B14F-4D97-AF65-F5344CB8AC3E}">
        <p14:creationId xmlns:p14="http://schemas.microsoft.com/office/powerpoint/2010/main" val="375112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1981200"/>
            <a:ext cx="9144000" cy="3962401"/>
          </a:xfrm>
        </p:spPr>
        <p:txBody>
          <a:bodyPr>
            <a:normAutofit fontScale="90000"/>
          </a:bodyPr>
          <a:lstStyle/>
          <a:p>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
            </a:r>
            <a:br>
              <a:rPr lang="en-US" sz="2000" dirty="0" smtClean="0"/>
            </a:br>
            <a:r>
              <a:rPr lang="en-US" sz="1800" dirty="0" smtClean="0"/>
              <a:t>Art </a:t>
            </a:r>
            <a:r>
              <a:rPr lang="en-US" sz="1800" dirty="0"/>
              <a:t>Exhibit Library Reception – October </a:t>
            </a:r>
            <a:r>
              <a:rPr lang="en-US" sz="1800" dirty="0" smtClean="0"/>
              <a:t>24, 2019 </a:t>
            </a:r>
            <a:r>
              <a:rPr lang="en-US" sz="1800" dirty="0"/>
              <a:t>at the John McIntire </a:t>
            </a:r>
            <a:r>
              <a:rPr lang="en-US" sz="1800" dirty="0" smtClean="0"/>
              <a:t>Library</a:t>
            </a:r>
            <a:br>
              <a:rPr lang="en-US" sz="1800" dirty="0" smtClean="0"/>
            </a:br>
            <a:r>
              <a:rPr lang="en-US" sz="1800" dirty="0"/>
              <a:t/>
            </a:r>
            <a:br>
              <a:rPr lang="en-US" sz="1800" dirty="0"/>
            </a:br>
            <a:r>
              <a:rPr lang="en-US" sz="1800" dirty="0" smtClean="0"/>
              <a:t>Annual </a:t>
            </a:r>
            <a:r>
              <a:rPr lang="en-US" sz="1800" dirty="0"/>
              <a:t>Feast – November </a:t>
            </a:r>
            <a:r>
              <a:rPr lang="en-US" sz="1800" dirty="0" smtClean="0"/>
              <a:t>20-21, 2019 </a:t>
            </a:r>
            <a:r>
              <a:rPr lang="en-US" sz="1800" dirty="0"/>
              <a:t>at Coburn United Methodist </a:t>
            </a:r>
            <a:r>
              <a:rPr lang="en-US" sz="1800" dirty="0" smtClean="0"/>
              <a:t>Church</a:t>
            </a:r>
            <a:br>
              <a:rPr lang="en-US" sz="1800" dirty="0" smtClean="0"/>
            </a:br>
            <a:r>
              <a:rPr lang="en-US" sz="1800" dirty="0"/>
              <a:t/>
            </a:r>
            <a:br>
              <a:rPr lang="en-US" sz="1800" dirty="0"/>
            </a:br>
            <a:r>
              <a:rPr lang="en-US" sz="1800" dirty="0"/>
              <a:t>Dr. Seuss Birthday Celebration - March </a:t>
            </a:r>
            <a:r>
              <a:rPr lang="en-US" sz="1800" dirty="0" smtClean="0"/>
              <a:t>5, 2020 </a:t>
            </a:r>
            <a:r>
              <a:rPr lang="en-US" sz="1800" dirty="0"/>
              <a:t>at </a:t>
            </a:r>
            <a:r>
              <a:rPr lang="en-US" sz="1800" dirty="0" smtClean="0"/>
              <a:t>Grace United </a:t>
            </a:r>
            <a:r>
              <a:rPr lang="en-US" sz="1800" dirty="0"/>
              <a:t>Methodist </a:t>
            </a:r>
            <a:r>
              <a:rPr lang="en-US" sz="1800" dirty="0" smtClean="0"/>
              <a:t>Church</a:t>
            </a:r>
            <a:br>
              <a:rPr lang="en-US" sz="1800" dirty="0" smtClean="0"/>
            </a:br>
            <a:r>
              <a:rPr lang="en-US" sz="1800" dirty="0"/>
              <a:t/>
            </a:r>
            <a:br>
              <a:rPr lang="en-US" sz="1800" dirty="0"/>
            </a:br>
            <a:r>
              <a:rPr lang="en-US" sz="1800" dirty="0" smtClean="0"/>
              <a:t>Family </a:t>
            </a:r>
            <a:r>
              <a:rPr lang="en-US" sz="1800" dirty="0"/>
              <a:t>In Days at all the classrooms throughout the school </a:t>
            </a:r>
            <a:r>
              <a:rPr lang="en-US" sz="1800" dirty="0" smtClean="0"/>
              <a:t>year</a:t>
            </a:r>
            <a:br>
              <a:rPr lang="en-US" sz="1800" dirty="0" smtClean="0"/>
            </a:br>
            <a:r>
              <a:rPr lang="en-US" sz="1800" dirty="0"/>
              <a:t/>
            </a:r>
            <a:br>
              <a:rPr lang="en-US" sz="1800" dirty="0"/>
            </a:br>
            <a:endParaRPr lang="en-US" sz="1800" dirty="0"/>
          </a:p>
        </p:txBody>
      </p:sp>
      <p:sp>
        <p:nvSpPr>
          <p:cNvPr id="3" name="Text Placeholder 2"/>
          <p:cNvSpPr>
            <a:spLocks noGrp="1"/>
          </p:cNvSpPr>
          <p:nvPr>
            <p:ph type="body" idx="1"/>
          </p:nvPr>
        </p:nvSpPr>
        <p:spPr>
          <a:xfrm>
            <a:off x="1141412" y="1600201"/>
            <a:ext cx="8594429" cy="860400"/>
          </a:xfrm>
        </p:spPr>
        <p:txBody>
          <a:bodyPr/>
          <a:lstStyle/>
          <a:p>
            <a:r>
              <a:rPr lang="en-US" dirty="0"/>
              <a:t>AGENCY WIDE PARENT EVENTS</a:t>
            </a:r>
          </a:p>
        </p:txBody>
      </p:sp>
      <p:sp>
        <p:nvSpPr>
          <p:cNvPr id="6" name="Footer Placeholder 5"/>
          <p:cNvSpPr>
            <a:spLocks noGrp="1"/>
          </p:cNvSpPr>
          <p:nvPr>
            <p:ph type="ftr" sz="quarter" idx="11"/>
          </p:nvPr>
        </p:nvSpPr>
        <p:spPr>
          <a:xfrm>
            <a:off x="4646612" y="6324600"/>
            <a:ext cx="6862462" cy="273049"/>
          </a:xfrm>
        </p:spPr>
        <p:txBody>
          <a:bodyPr/>
          <a:lstStyle/>
          <a:p>
            <a:r>
              <a:rPr lang="en-US" dirty="0" smtClean="0"/>
              <a:t>														7</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1612" y="762000"/>
            <a:ext cx="3810000" cy="2343150"/>
          </a:xfrm>
          <a:prstGeom prst="rect">
            <a:avLst/>
          </a:prstGeom>
        </p:spPr>
      </p:pic>
    </p:spTree>
    <p:extLst>
      <p:ext uri="{BB962C8B-B14F-4D97-AF65-F5344CB8AC3E}">
        <p14:creationId xmlns:p14="http://schemas.microsoft.com/office/powerpoint/2010/main" val="3323921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ENROLLMENT BENEFITS</a:t>
            </a:r>
          </a:p>
        </p:txBody>
      </p:sp>
      <p:graphicFrame>
        <p:nvGraphicFramePr>
          <p:cNvPr id="9" name="Content Placeholder 8" descr="Continous cycle diagram showing 5 tasks in clockwise direction"/>
          <p:cNvGraphicFramePr>
            <a:graphicFrameLocks noGrp="1"/>
          </p:cNvGraphicFramePr>
          <p:nvPr>
            <p:ph sz="half" idx="1"/>
            <p:extLst>
              <p:ext uri="{D42A27DB-BD31-4B8C-83A1-F6EECF244321}">
                <p14:modId xmlns:p14="http://schemas.microsoft.com/office/powerpoint/2010/main" val="574769700"/>
              </p:ext>
            </p:extLst>
          </p:nvPr>
        </p:nvGraphicFramePr>
        <p:xfrm>
          <a:off x="1191076" y="1828799"/>
          <a:ext cx="4645025"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Content Placeholder 2"/>
          <p:cNvPicPr>
            <a:picLocks noGrp="1" noChangeAspect="1"/>
          </p:cNvPicPr>
          <p:nvPr>
            <p:ph sz="half" idx="2"/>
          </p:nvPr>
        </p:nvPicPr>
        <p:blipFill>
          <a:blip r:embed="rId7">
            <a:extLst>
              <a:ext uri="{28A0092B-C50C-407E-A947-70E740481C1C}">
                <a14:useLocalDpi xmlns:a14="http://schemas.microsoft.com/office/drawing/2010/main" val="0"/>
              </a:ext>
            </a:extLst>
          </a:blip>
          <a:stretch>
            <a:fillRect/>
          </a:stretch>
        </p:blipFill>
        <p:spPr>
          <a:xfrm>
            <a:off x="6627812" y="1447800"/>
            <a:ext cx="4183062" cy="2750363"/>
          </a:xfrm>
        </p:spPr>
      </p:pic>
      <p:sp>
        <p:nvSpPr>
          <p:cNvPr id="4" name="Slide Number Placeholder 3"/>
          <p:cNvSpPr>
            <a:spLocks noGrp="1"/>
          </p:cNvSpPr>
          <p:nvPr>
            <p:ph type="sldNum" sz="quarter" idx="12"/>
          </p:nvPr>
        </p:nvSpPr>
        <p:spPr/>
        <p:txBody>
          <a:bodyPr/>
          <a:lstStyle/>
          <a:p>
            <a:fld id="{E5137D0E-4A4F-4307-8994-C1891D747D59}" type="slidenum">
              <a:rPr lang="en-US" smtClean="0"/>
              <a:t>8</a:t>
            </a:fld>
            <a:endParaRPr lang="en-US" dirty="0"/>
          </a:p>
        </p:txBody>
      </p:sp>
      <p:sp>
        <p:nvSpPr>
          <p:cNvPr id="5" name="Rounded Rectangle 4"/>
          <p:cNvSpPr/>
          <p:nvPr/>
        </p:nvSpPr>
        <p:spPr>
          <a:xfrm>
            <a:off x="1108656" y="4029789"/>
            <a:ext cx="1924474" cy="1036857"/>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208215" y="4466511"/>
            <a:ext cx="1676400" cy="369332"/>
          </a:xfrm>
          <a:prstGeom prst="rect">
            <a:avLst/>
          </a:prstGeom>
          <a:noFill/>
        </p:spPr>
        <p:txBody>
          <a:bodyPr wrap="square" rtlCol="0">
            <a:spAutoFit/>
          </a:bodyPr>
          <a:lstStyle/>
          <a:p>
            <a:endParaRPr lang="en-US" dirty="0"/>
          </a:p>
        </p:txBody>
      </p:sp>
      <p:sp>
        <p:nvSpPr>
          <p:cNvPr id="7" name="TextBox 6"/>
          <p:cNvSpPr txBox="1"/>
          <p:nvPr/>
        </p:nvSpPr>
        <p:spPr>
          <a:xfrm>
            <a:off x="1280530" y="4050983"/>
            <a:ext cx="1752600" cy="1015663"/>
          </a:xfrm>
          <a:prstGeom prst="rect">
            <a:avLst/>
          </a:prstGeom>
          <a:noFill/>
        </p:spPr>
        <p:txBody>
          <a:bodyPr wrap="square" rtlCol="0">
            <a:spAutoFit/>
          </a:bodyPr>
          <a:lstStyle/>
          <a:p>
            <a:r>
              <a:rPr lang="en-US" sz="1200" dirty="0" smtClean="0"/>
              <a:t>EHS enrolled children</a:t>
            </a:r>
            <a:br>
              <a:rPr lang="en-US" sz="1200" dirty="0" smtClean="0"/>
            </a:br>
            <a:r>
              <a:rPr lang="en-US" sz="1200" dirty="0" smtClean="0"/>
              <a:t>     91% received </a:t>
            </a:r>
            <a:br>
              <a:rPr lang="en-US" sz="1200" dirty="0" smtClean="0"/>
            </a:br>
            <a:r>
              <a:rPr lang="en-US" sz="1200" dirty="0" smtClean="0"/>
              <a:t>     Medical Exams</a:t>
            </a:r>
          </a:p>
          <a:p>
            <a:r>
              <a:rPr lang="en-US" sz="1200" dirty="0" smtClean="0"/>
              <a:t>     82% received</a:t>
            </a:r>
            <a:br>
              <a:rPr lang="en-US" sz="1200" dirty="0" smtClean="0"/>
            </a:br>
            <a:r>
              <a:rPr lang="en-US" sz="1200" dirty="0" smtClean="0"/>
              <a:t>     Dental Exams </a:t>
            </a:r>
            <a:endParaRPr lang="en-US" sz="1200" dirty="0"/>
          </a:p>
        </p:txBody>
      </p:sp>
      <p:sp>
        <p:nvSpPr>
          <p:cNvPr id="8" name="Rounded Rectangle 7"/>
          <p:cNvSpPr/>
          <p:nvPr/>
        </p:nvSpPr>
        <p:spPr>
          <a:xfrm>
            <a:off x="3732212" y="5105400"/>
            <a:ext cx="13716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746175" y="5087035"/>
            <a:ext cx="2282045" cy="646331"/>
          </a:xfrm>
          <a:prstGeom prst="rect">
            <a:avLst/>
          </a:prstGeom>
          <a:noFill/>
        </p:spPr>
        <p:txBody>
          <a:bodyPr wrap="square" rtlCol="0" anchor="ctr">
            <a:spAutoFit/>
          </a:bodyPr>
          <a:lstStyle/>
          <a:p>
            <a:r>
              <a:rPr lang="en-US" sz="1200" dirty="0" smtClean="0"/>
              <a:t>EHS</a:t>
            </a:r>
          </a:p>
          <a:p>
            <a:r>
              <a:rPr lang="en-US" sz="1200" dirty="0" smtClean="0"/>
              <a:t>Enrollment</a:t>
            </a:r>
            <a:r>
              <a:rPr lang="en-US" sz="1200" dirty="0"/>
              <a:t>:  </a:t>
            </a:r>
            <a:r>
              <a:rPr lang="en-US" sz="1200" dirty="0" smtClean="0"/>
              <a:t>22 </a:t>
            </a:r>
          </a:p>
          <a:p>
            <a:r>
              <a:rPr lang="en-US" sz="1200" dirty="0" smtClean="0"/>
              <a:t>Participants 100%</a:t>
            </a:r>
            <a:endParaRPr lang="en-US" sz="1200" dirty="0"/>
          </a:p>
        </p:txBody>
      </p:sp>
    </p:spTree>
    <p:extLst>
      <p:ext uri="{BB962C8B-B14F-4D97-AF65-F5344CB8AC3E}">
        <p14:creationId xmlns:p14="http://schemas.microsoft.com/office/powerpoint/2010/main" val="331616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2514600"/>
            <a:ext cx="9144000" cy="3352799"/>
          </a:xfrm>
        </p:spPr>
        <p:txBody>
          <a:bodyPr>
            <a:normAutofit fontScale="90000"/>
          </a:bodyPr>
          <a:lstStyle/>
          <a:p>
            <a:r>
              <a:rPr lang="en-US" sz="2000" dirty="0"/>
              <a:t>How we prepare our children for Kindergarten:</a:t>
            </a:r>
            <a:br>
              <a:rPr lang="en-US" sz="2000" dirty="0"/>
            </a:br>
            <a:r>
              <a:rPr lang="en-US" sz="2000" dirty="0"/>
              <a:t/>
            </a:r>
            <a:br>
              <a:rPr lang="en-US" sz="2000" dirty="0"/>
            </a:br>
            <a:r>
              <a:rPr lang="en-US" sz="2000" dirty="0"/>
              <a:t>Engage parents as partners in child’s education</a:t>
            </a:r>
            <a:r>
              <a:rPr lang="en-US" sz="2000" dirty="0" smtClean="0"/>
              <a:t>.</a:t>
            </a:r>
            <a:br>
              <a:rPr lang="en-US" sz="2000" dirty="0" smtClean="0"/>
            </a:br>
            <a:r>
              <a:rPr lang="en-US" sz="2000" dirty="0"/>
              <a:t/>
            </a:r>
            <a:br>
              <a:rPr lang="en-US" sz="2000" dirty="0"/>
            </a:br>
            <a:r>
              <a:rPr lang="en-US" sz="2000" dirty="0"/>
              <a:t>Design activities that support the Early Learning Development Standards / Head Start Early Learning Outcomes Framework</a:t>
            </a:r>
            <a:r>
              <a:rPr lang="en-US" sz="2000" dirty="0" smtClean="0"/>
              <a:t>.</a:t>
            </a:r>
            <a:br>
              <a:rPr lang="en-US" sz="2000" dirty="0" smtClean="0"/>
            </a:br>
            <a:r>
              <a:rPr lang="en-US" sz="2000" dirty="0"/>
              <a:t/>
            </a:r>
            <a:br>
              <a:rPr lang="en-US" sz="2000" dirty="0"/>
            </a:br>
            <a:r>
              <a:rPr lang="en-US" sz="2000" dirty="0"/>
              <a:t>Individualize according to student needs</a:t>
            </a:r>
            <a:r>
              <a:rPr lang="en-US" sz="2000" dirty="0" smtClean="0"/>
              <a:t>.</a:t>
            </a:r>
            <a:br>
              <a:rPr lang="en-US" sz="2000" dirty="0" smtClean="0"/>
            </a:br>
            <a:r>
              <a:rPr lang="en-US" sz="2000" dirty="0"/>
              <a:t/>
            </a:r>
            <a:br>
              <a:rPr lang="en-US" sz="2000" dirty="0"/>
            </a:br>
            <a:r>
              <a:rPr lang="en-US" sz="2000" dirty="0"/>
              <a:t>Collaborate with elementary schools, particularly Zanesville City Schools, to provide continuation of service and develop school readiness</a:t>
            </a:r>
            <a:r>
              <a:rPr lang="en-US" sz="2000" dirty="0" smtClean="0"/>
              <a:t>.</a:t>
            </a:r>
            <a:br>
              <a:rPr lang="en-US" sz="2000" dirty="0" smtClean="0"/>
            </a:br>
            <a:r>
              <a:rPr lang="en-US" sz="2000" dirty="0"/>
              <a:t/>
            </a:r>
            <a:br>
              <a:rPr lang="en-US" sz="2000" dirty="0"/>
            </a:br>
            <a:r>
              <a:rPr lang="en-US" sz="2000" dirty="0"/>
              <a:t>Monitor school readiness goals three (3) times a year.  School Readiness Goals are  shared with Zanesville City Schools annually to help prepare students of Kindergarten age.</a:t>
            </a:r>
          </a:p>
        </p:txBody>
      </p:sp>
      <p:sp>
        <p:nvSpPr>
          <p:cNvPr id="3" name="Text Placeholder 2"/>
          <p:cNvSpPr>
            <a:spLocks noGrp="1"/>
          </p:cNvSpPr>
          <p:nvPr>
            <p:ph type="body" idx="1"/>
          </p:nvPr>
        </p:nvSpPr>
        <p:spPr>
          <a:xfrm>
            <a:off x="1065212" y="990600"/>
            <a:ext cx="8229600" cy="457200"/>
          </a:xfrm>
        </p:spPr>
        <p:txBody>
          <a:bodyPr/>
          <a:lstStyle/>
          <a:p>
            <a:r>
              <a:rPr lang="en-US" dirty="0" smtClean="0"/>
              <a:t>KINDERGARTEN </a:t>
            </a:r>
            <a:r>
              <a:rPr lang="en-US" dirty="0"/>
              <a:t>READINESS</a:t>
            </a:r>
          </a:p>
        </p:txBody>
      </p:sp>
      <p:sp>
        <p:nvSpPr>
          <p:cNvPr id="5" name="Slide Number Placeholder 4"/>
          <p:cNvSpPr>
            <a:spLocks noGrp="1"/>
          </p:cNvSpPr>
          <p:nvPr>
            <p:ph type="sldNum" sz="quarter" idx="12"/>
          </p:nvPr>
        </p:nvSpPr>
        <p:spPr/>
        <p:txBody>
          <a:bodyPr/>
          <a:lstStyle/>
          <a:p>
            <a:fld id="{E5137D0E-4A4F-4307-8994-C1891D747D59}" type="slidenum">
              <a:rPr lang="en-US" smtClean="0"/>
              <a:t>9</a:t>
            </a:fld>
            <a:endParaRPr lang="en-US"/>
          </a:p>
        </p:txBody>
      </p:sp>
      <p:pic>
        <p:nvPicPr>
          <p:cNvPr id="1026" name="Picture 2" descr="Image result for kindergarten readines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3755" y="705874"/>
            <a:ext cx="5392502" cy="1721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525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3124200"/>
            <a:ext cx="9144000" cy="2476500"/>
          </a:xfrm>
          <a:solidFill>
            <a:schemeClr val="accent1">
              <a:lumMod val="75000"/>
            </a:schemeClr>
          </a:solidFill>
        </p:spPr>
        <p:txBody>
          <a:bodyPr>
            <a:normAutofit fontScale="90000"/>
          </a:bodyPr>
          <a:lstStyle/>
          <a:p>
            <a:r>
              <a:rPr lang="en-US" sz="1800" dirty="0"/>
              <a:t>School Readiness Goals</a:t>
            </a:r>
            <a:br>
              <a:rPr lang="en-US" sz="1800" dirty="0"/>
            </a:br>
            <a:r>
              <a:rPr lang="en-US" sz="1800" dirty="0"/>
              <a:t>	(</a:t>
            </a:r>
            <a:r>
              <a:rPr lang="en-US" sz="1800" i="1" dirty="0"/>
              <a:t>At A Glance</a:t>
            </a:r>
            <a:r>
              <a:rPr lang="en-US" sz="1800" dirty="0"/>
              <a:t>)</a:t>
            </a:r>
            <a:br>
              <a:rPr lang="en-US" sz="1800" dirty="0"/>
            </a:br>
            <a:r>
              <a:rPr lang="en-US" sz="1800" i="1" dirty="0"/>
              <a:t/>
            </a:r>
            <a:br>
              <a:rPr lang="en-US" sz="1800" i="1" dirty="0"/>
            </a:br>
            <a:r>
              <a:rPr lang="en-US" sz="1800" i="1" dirty="0"/>
              <a:t>Scores below indicate children are meeting or exceeding expectations for their age.</a:t>
            </a:r>
            <a:br>
              <a:rPr lang="en-US" sz="1800" i="1" dirty="0"/>
            </a:br>
            <a:r>
              <a:rPr lang="en-US" sz="1800" dirty="0"/>
              <a:t/>
            </a:r>
            <a:br>
              <a:rPr lang="en-US" sz="1800" dirty="0"/>
            </a:br>
            <a:r>
              <a:rPr lang="en-US" sz="1800" dirty="0"/>
              <a:t>		</a:t>
            </a:r>
            <a:r>
              <a:rPr lang="en-US" sz="1800" dirty="0" smtClean="0"/>
              <a:t>			</a:t>
            </a:r>
            <a:r>
              <a:rPr lang="en-US" sz="1800" u="sng" dirty="0" smtClean="0"/>
              <a:t>Beginning </a:t>
            </a:r>
            <a:r>
              <a:rPr lang="en-US" sz="1800" u="sng" dirty="0"/>
              <a:t>Fall Score</a:t>
            </a:r>
            <a:r>
              <a:rPr lang="en-US" sz="1800" dirty="0"/>
              <a:t>	</a:t>
            </a:r>
            <a:r>
              <a:rPr lang="en-US" sz="1800" u="sng" dirty="0"/>
              <a:t>Ending Spring Score</a:t>
            </a:r>
            <a:r>
              <a:rPr lang="en-US" sz="1800" dirty="0"/>
              <a:t>	</a:t>
            </a:r>
            <a:r>
              <a:rPr lang="en-US" sz="1800" dirty="0" smtClean="0"/>
              <a:t>		</a:t>
            </a:r>
            <a:r>
              <a:rPr lang="en-US" sz="1800" u="sng" dirty="0" smtClean="0"/>
              <a:t>Growth</a:t>
            </a:r>
            <a:r>
              <a:rPr lang="en-US" sz="1800" u="sng" dirty="0"/>
              <a:t/>
            </a:r>
            <a:br>
              <a:rPr lang="en-US" sz="1800" u="sng" dirty="0"/>
            </a:br>
            <a:r>
              <a:rPr lang="en-US" sz="1800" dirty="0"/>
              <a:t>			</a:t>
            </a:r>
            <a:br>
              <a:rPr lang="en-US" sz="1800" dirty="0"/>
            </a:br>
            <a:r>
              <a:rPr lang="en-US" sz="1800" dirty="0"/>
              <a:t>Social - Emotional	</a:t>
            </a:r>
            <a:r>
              <a:rPr lang="en-US" sz="1800" dirty="0" smtClean="0"/>
              <a:t>		63%</a:t>
            </a:r>
            <a:r>
              <a:rPr lang="en-US" sz="1800" dirty="0"/>
              <a:t>		</a:t>
            </a:r>
            <a:r>
              <a:rPr lang="en-US" sz="1800" dirty="0" smtClean="0"/>
              <a:t>			79%</a:t>
            </a:r>
            <a:r>
              <a:rPr lang="en-US" sz="1800" dirty="0"/>
              <a:t>		</a:t>
            </a:r>
            <a:r>
              <a:rPr lang="en-US" sz="1800" dirty="0" smtClean="0"/>
              <a:t>			 16%</a:t>
            </a:r>
            <a:r>
              <a:rPr lang="en-US" sz="1800" dirty="0"/>
              <a:t/>
            </a:r>
            <a:br>
              <a:rPr lang="en-US" sz="1800" dirty="0"/>
            </a:br>
            <a:r>
              <a:rPr lang="en-US" sz="1800" dirty="0" smtClean="0">
                <a:solidFill>
                  <a:schemeClr val="bg2">
                    <a:lumMod val="90000"/>
                  </a:schemeClr>
                </a:solidFill>
              </a:rPr>
              <a:t>Physical 		</a:t>
            </a:r>
            <a:r>
              <a:rPr lang="en-US" sz="1800" dirty="0">
                <a:solidFill>
                  <a:schemeClr val="bg2">
                    <a:lumMod val="90000"/>
                  </a:schemeClr>
                </a:solidFill>
              </a:rPr>
              <a:t>	</a:t>
            </a:r>
            <a:r>
              <a:rPr lang="en-US" sz="1800" dirty="0" smtClean="0">
                <a:solidFill>
                  <a:schemeClr val="bg2">
                    <a:lumMod val="90000"/>
                  </a:schemeClr>
                </a:solidFill>
              </a:rPr>
              <a:t>		66%</a:t>
            </a:r>
            <a:r>
              <a:rPr lang="en-US" sz="1800" dirty="0">
                <a:solidFill>
                  <a:schemeClr val="bg2">
                    <a:lumMod val="90000"/>
                  </a:schemeClr>
                </a:solidFill>
              </a:rPr>
              <a:t>		</a:t>
            </a:r>
            <a:r>
              <a:rPr lang="en-US" sz="1800" dirty="0" smtClean="0">
                <a:solidFill>
                  <a:schemeClr val="bg2">
                    <a:lumMod val="90000"/>
                  </a:schemeClr>
                </a:solidFill>
              </a:rPr>
              <a:t>			87%</a:t>
            </a:r>
            <a:r>
              <a:rPr lang="en-US" sz="1800" dirty="0">
                <a:solidFill>
                  <a:schemeClr val="bg2">
                    <a:lumMod val="90000"/>
                  </a:schemeClr>
                </a:solidFill>
              </a:rPr>
              <a:t>		</a:t>
            </a:r>
            <a:r>
              <a:rPr lang="en-US" sz="1800" dirty="0" smtClean="0">
                <a:solidFill>
                  <a:schemeClr val="bg2">
                    <a:lumMod val="90000"/>
                  </a:schemeClr>
                </a:solidFill>
              </a:rPr>
              <a:t>			 21%</a:t>
            </a:r>
            <a:r>
              <a:rPr lang="en-US" sz="1800" dirty="0">
                <a:solidFill>
                  <a:schemeClr val="bg2">
                    <a:lumMod val="90000"/>
                  </a:schemeClr>
                </a:solidFill>
              </a:rPr>
              <a:t/>
            </a:r>
            <a:br>
              <a:rPr lang="en-US" sz="1800" dirty="0">
                <a:solidFill>
                  <a:schemeClr val="bg2">
                    <a:lumMod val="90000"/>
                  </a:schemeClr>
                </a:solidFill>
              </a:rPr>
            </a:br>
            <a:r>
              <a:rPr lang="en-US" sz="1800" dirty="0">
                <a:solidFill>
                  <a:schemeClr val="tx1">
                    <a:lumMod val="95000"/>
                    <a:lumOff val="5000"/>
                  </a:schemeClr>
                </a:solidFill>
              </a:rPr>
              <a:t>Mathematics		</a:t>
            </a:r>
            <a:r>
              <a:rPr lang="en-US" sz="1800" dirty="0" smtClean="0">
                <a:solidFill>
                  <a:schemeClr val="tx1">
                    <a:lumMod val="95000"/>
                    <a:lumOff val="5000"/>
                  </a:schemeClr>
                </a:solidFill>
              </a:rPr>
              <a:t>		45%</a:t>
            </a:r>
            <a:r>
              <a:rPr lang="en-US" sz="1800" dirty="0">
                <a:solidFill>
                  <a:schemeClr val="tx1">
                    <a:lumMod val="95000"/>
                    <a:lumOff val="5000"/>
                  </a:schemeClr>
                </a:solidFill>
              </a:rPr>
              <a:t>		</a:t>
            </a:r>
            <a:r>
              <a:rPr lang="en-US" sz="1800" dirty="0" smtClean="0">
                <a:solidFill>
                  <a:schemeClr val="tx1">
                    <a:lumMod val="95000"/>
                    <a:lumOff val="5000"/>
                  </a:schemeClr>
                </a:solidFill>
              </a:rPr>
              <a:t>			72%</a:t>
            </a:r>
            <a:r>
              <a:rPr lang="en-US" sz="1800" dirty="0">
                <a:solidFill>
                  <a:schemeClr val="tx1">
                    <a:lumMod val="95000"/>
                    <a:lumOff val="5000"/>
                  </a:schemeClr>
                </a:solidFill>
              </a:rPr>
              <a:t>		</a:t>
            </a:r>
            <a:r>
              <a:rPr lang="en-US" sz="1800" dirty="0" smtClean="0">
                <a:solidFill>
                  <a:schemeClr val="tx1">
                    <a:lumMod val="95000"/>
                    <a:lumOff val="5000"/>
                  </a:schemeClr>
                </a:solidFill>
              </a:rPr>
              <a:t> 			 27%</a:t>
            </a:r>
            <a:r>
              <a:rPr lang="en-US" sz="1800" dirty="0">
                <a:solidFill>
                  <a:schemeClr val="tx1">
                    <a:lumMod val="95000"/>
                    <a:lumOff val="5000"/>
                  </a:schemeClr>
                </a:solidFill>
              </a:rPr>
              <a:t/>
            </a:r>
            <a:br>
              <a:rPr lang="en-US" sz="1800" dirty="0">
                <a:solidFill>
                  <a:schemeClr val="tx1">
                    <a:lumMod val="95000"/>
                    <a:lumOff val="5000"/>
                  </a:schemeClr>
                </a:solidFill>
              </a:rPr>
            </a:br>
            <a:r>
              <a:rPr lang="en-US" sz="1800" dirty="0">
                <a:solidFill>
                  <a:schemeClr val="bg2">
                    <a:lumMod val="75000"/>
                  </a:schemeClr>
                </a:solidFill>
              </a:rPr>
              <a:t>Language		</a:t>
            </a:r>
            <a:r>
              <a:rPr lang="en-US" sz="1800" dirty="0" smtClean="0">
                <a:solidFill>
                  <a:schemeClr val="bg2">
                    <a:lumMod val="75000"/>
                  </a:schemeClr>
                </a:solidFill>
              </a:rPr>
              <a:t>			63%</a:t>
            </a:r>
            <a:r>
              <a:rPr lang="en-US" sz="1800" dirty="0">
                <a:solidFill>
                  <a:schemeClr val="bg2">
                    <a:lumMod val="75000"/>
                  </a:schemeClr>
                </a:solidFill>
              </a:rPr>
              <a:t>		</a:t>
            </a:r>
            <a:r>
              <a:rPr lang="en-US" sz="1800" dirty="0" smtClean="0">
                <a:solidFill>
                  <a:schemeClr val="bg2">
                    <a:lumMod val="75000"/>
                  </a:schemeClr>
                </a:solidFill>
              </a:rPr>
              <a:t>			85%</a:t>
            </a:r>
            <a:r>
              <a:rPr lang="en-US" sz="1800" dirty="0">
                <a:solidFill>
                  <a:schemeClr val="bg2">
                    <a:lumMod val="75000"/>
                  </a:schemeClr>
                </a:solidFill>
              </a:rPr>
              <a:t>	</a:t>
            </a:r>
            <a:r>
              <a:rPr lang="en-US" sz="1800" dirty="0" smtClean="0">
                <a:solidFill>
                  <a:schemeClr val="bg2">
                    <a:lumMod val="75000"/>
                  </a:schemeClr>
                </a:solidFill>
              </a:rPr>
              <a:t>				 22%</a:t>
            </a:r>
            <a:r>
              <a:rPr lang="en-US" sz="1800" dirty="0">
                <a:solidFill>
                  <a:schemeClr val="bg2">
                    <a:lumMod val="75000"/>
                  </a:schemeClr>
                </a:solidFill>
              </a:rPr>
              <a:t/>
            </a:r>
            <a:br>
              <a:rPr lang="en-US" sz="1800" dirty="0">
                <a:solidFill>
                  <a:schemeClr val="bg2">
                    <a:lumMod val="75000"/>
                  </a:schemeClr>
                </a:solidFill>
              </a:rPr>
            </a:br>
            <a:r>
              <a:rPr lang="en-US" sz="1800" dirty="0">
                <a:solidFill>
                  <a:schemeClr val="tx1">
                    <a:lumMod val="95000"/>
                    <a:lumOff val="5000"/>
                  </a:schemeClr>
                </a:solidFill>
              </a:rPr>
              <a:t>Literacy		</a:t>
            </a:r>
            <a:r>
              <a:rPr lang="en-US" sz="1800" dirty="0" smtClean="0">
                <a:solidFill>
                  <a:schemeClr val="tx1">
                    <a:lumMod val="95000"/>
                    <a:lumOff val="5000"/>
                  </a:schemeClr>
                </a:solidFill>
              </a:rPr>
              <a:t>			48%</a:t>
            </a:r>
            <a:r>
              <a:rPr lang="en-US" sz="1800" dirty="0">
                <a:solidFill>
                  <a:schemeClr val="tx1">
                    <a:lumMod val="95000"/>
                    <a:lumOff val="5000"/>
                  </a:schemeClr>
                </a:solidFill>
              </a:rPr>
              <a:t>		</a:t>
            </a:r>
            <a:r>
              <a:rPr lang="en-US" sz="1800" dirty="0" smtClean="0">
                <a:solidFill>
                  <a:schemeClr val="tx1">
                    <a:lumMod val="95000"/>
                    <a:lumOff val="5000"/>
                  </a:schemeClr>
                </a:solidFill>
              </a:rPr>
              <a:t>			76%</a:t>
            </a:r>
            <a:r>
              <a:rPr lang="en-US" sz="1800" dirty="0">
                <a:solidFill>
                  <a:schemeClr val="tx1">
                    <a:lumMod val="95000"/>
                    <a:lumOff val="5000"/>
                  </a:schemeClr>
                </a:solidFill>
              </a:rPr>
              <a:t>	</a:t>
            </a:r>
            <a:r>
              <a:rPr lang="en-US" sz="1800" dirty="0" smtClean="0">
                <a:solidFill>
                  <a:schemeClr val="tx1">
                    <a:lumMod val="95000"/>
                    <a:lumOff val="5000"/>
                  </a:schemeClr>
                </a:solidFill>
              </a:rPr>
              <a:t>				 28%</a:t>
            </a:r>
            <a:r>
              <a:rPr lang="en-US" sz="1800" dirty="0">
                <a:solidFill>
                  <a:schemeClr val="tx1">
                    <a:lumMod val="95000"/>
                    <a:lumOff val="5000"/>
                  </a:schemeClr>
                </a:solidFill>
              </a:rPr>
              <a:t/>
            </a:r>
            <a:br>
              <a:rPr lang="en-US" sz="1800" dirty="0">
                <a:solidFill>
                  <a:schemeClr val="tx1">
                    <a:lumMod val="95000"/>
                    <a:lumOff val="5000"/>
                  </a:schemeClr>
                </a:solidFill>
              </a:rPr>
            </a:br>
            <a:r>
              <a:rPr lang="en-US" sz="1800" dirty="0">
                <a:solidFill>
                  <a:schemeClr val="bg2">
                    <a:lumMod val="75000"/>
                  </a:schemeClr>
                </a:solidFill>
              </a:rPr>
              <a:t>Cognition		</a:t>
            </a:r>
            <a:r>
              <a:rPr lang="en-US" sz="1800" dirty="0" smtClean="0">
                <a:solidFill>
                  <a:schemeClr val="bg2">
                    <a:lumMod val="75000"/>
                  </a:schemeClr>
                </a:solidFill>
              </a:rPr>
              <a:t>			58%</a:t>
            </a:r>
            <a:r>
              <a:rPr lang="en-US" sz="1800" dirty="0">
                <a:solidFill>
                  <a:schemeClr val="bg2">
                    <a:lumMod val="75000"/>
                  </a:schemeClr>
                </a:solidFill>
              </a:rPr>
              <a:t>		</a:t>
            </a:r>
            <a:r>
              <a:rPr lang="en-US" sz="1800" dirty="0" smtClean="0">
                <a:solidFill>
                  <a:schemeClr val="bg2">
                    <a:lumMod val="75000"/>
                  </a:schemeClr>
                </a:solidFill>
              </a:rPr>
              <a:t>			82%</a:t>
            </a:r>
            <a:r>
              <a:rPr lang="en-US" sz="1800" dirty="0">
                <a:solidFill>
                  <a:schemeClr val="bg2">
                    <a:lumMod val="75000"/>
                  </a:schemeClr>
                </a:solidFill>
              </a:rPr>
              <a:t>	</a:t>
            </a:r>
            <a:r>
              <a:rPr lang="en-US" sz="1800" dirty="0" smtClean="0">
                <a:solidFill>
                  <a:schemeClr val="bg2">
                    <a:lumMod val="75000"/>
                  </a:schemeClr>
                </a:solidFill>
              </a:rPr>
              <a:t>				 24%</a:t>
            </a:r>
            <a:r>
              <a:rPr lang="en-US" sz="1800" dirty="0">
                <a:solidFill>
                  <a:schemeClr val="bg2">
                    <a:lumMod val="75000"/>
                  </a:schemeClr>
                </a:solidFill>
              </a:rPr>
              <a:t/>
            </a:r>
            <a:br>
              <a:rPr lang="en-US" sz="1800" dirty="0">
                <a:solidFill>
                  <a:schemeClr val="bg2">
                    <a:lumMod val="75000"/>
                  </a:schemeClr>
                </a:solidFill>
              </a:rPr>
            </a:br>
            <a:r>
              <a:rPr lang="en-US" sz="1800" dirty="0" smtClean="0">
                <a:solidFill>
                  <a:schemeClr val="bg2">
                    <a:lumMod val="75000"/>
                  </a:schemeClr>
                </a:solidFill>
              </a:rPr>
              <a:t>			</a:t>
            </a:r>
            <a:endParaRPr lang="en-US" sz="1800" dirty="0">
              <a:solidFill>
                <a:schemeClr val="bg2">
                  <a:lumMod val="75000"/>
                </a:schemeClr>
              </a:solidFill>
            </a:endParaRPr>
          </a:p>
        </p:txBody>
      </p:sp>
      <p:sp>
        <p:nvSpPr>
          <p:cNvPr id="3" name="Text Placeholder 2"/>
          <p:cNvSpPr>
            <a:spLocks noGrp="1"/>
          </p:cNvSpPr>
          <p:nvPr>
            <p:ph type="body" idx="1"/>
          </p:nvPr>
        </p:nvSpPr>
        <p:spPr>
          <a:xfrm>
            <a:off x="1065212" y="1066800"/>
            <a:ext cx="8594429" cy="860400"/>
          </a:xfrm>
        </p:spPr>
        <p:txBody>
          <a:bodyPr/>
          <a:lstStyle/>
          <a:p>
            <a:r>
              <a:rPr lang="en-US" dirty="0">
                <a:solidFill>
                  <a:schemeClr val="tx1"/>
                </a:solidFill>
              </a:rPr>
              <a:t>KINDERGARTEN READINESS </a:t>
            </a:r>
            <a:r>
              <a:rPr lang="en-US" dirty="0" smtClean="0">
                <a:solidFill>
                  <a:schemeClr val="tx1"/>
                </a:solidFill>
              </a:rPr>
              <a:t> </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E5137D0E-4A4F-4307-8994-C1891D747D59}" type="slidenum">
              <a:rPr lang="en-US" smtClean="0"/>
              <a:t>10</a:t>
            </a:fld>
            <a:endParaRPr lang="en-US"/>
          </a:p>
        </p:txBody>
      </p:sp>
    </p:spTree>
    <p:extLst>
      <p:ext uri="{BB962C8B-B14F-4D97-AF65-F5344CB8AC3E}">
        <p14:creationId xmlns:p14="http://schemas.microsoft.com/office/powerpoint/2010/main" val="287311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3048000"/>
            <a:ext cx="9144000" cy="2552700"/>
          </a:xfrm>
          <a:solidFill>
            <a:schemeClr val="accent1">
              <a:lumMod val="75000"/>
            </a:schemeClr>
          </a:solidFill>
        </p:spPr>
        <p:txBody>
          <a:bodyPr>
            <a:normAutofit fontScale="90000"/>
          </a:bodyPr>
          <a:lstStyle/>
          <a:p>
            <a:r>
              <a:rPr lang="en-US" sz="1800" dirty="0" smtClean="0"/>
              <a:t>Outcomes</a:t>
            </a:r>
            <a:r>
              <a:rPr lang="en-US" sz="1800" dirty="0"/>
              <a:t/>
            </a:r>
            <a:br>
              <a:rPr lang="en-US" sz="1800" dirty="0"/>
            </a:br>
            <a:r>
              <a:rPr lang="en-US" sz="1800" dirty="0"/>
              <a:t>	(</a:t>
            </a:r>
            <a:r>
              <a:rPr lang="en-US" sz="1800" i="1" dirty="0"/>
              <a:t>At A Glance</a:t>
            </a:r>
            <a:r>
              <a:rPr lang="en-US" sz="1800" dirty="0"/>
              <a:t>)</a:t>
            </a:r>
            <a:br>
              <a:rPr lang="en-US" sz="1800" dirty="0"/>
            </a:br>
            <a:r>
              <a:rPr lang="en-US" sz="1800" i="1" dirty="0"/>
              <a:t/>
            </a:r>
            <a:br>
              <a:rPr lang="en-US" sz="1800" i="1" dirty="0"/>
            </a:br>
            <a:r>
              <a:rPr lang="en-US" sz="1800" i="1" dirty="0"/>
              <a:t>Scores below indicate children are meeting or exceeding expectations for their age.</a:t>
            </a:r>
            <a:br>
              <a:rPr lang="en-US" sz="1800" i="1" dirty="0"/>
            </a:br>
            <a:r>
              <a:rPr lang="en-US" sz="1800" i="1" dirty="0" smtClean="0"/>
              <a:t>	</a:t>
            </a:r>
            <a:r>
              <a:rPr lang="en-US" sz="1800" dirty="0"/>
              <a:t/>
            </a:r>
            <a:br>
              <a:rPr lang="en-US" sz="1800" dirty="0"/>
            </a:br>
            <a:r>
              <a:rPr lang="en-US" sz="1800" dirty="0"/>
              <a:t>		</a:t>
            </a:r>
            <a:r>
              <a:rPr lang="en-US" sz="1800" dirty="0" smtClean="0"/>
              <a:t>			</a:t>
            </a:r>
            <a:r>
              <a:rPr lang="en-US" sz="1800" u="sng" dirty="0" smtClean="0"/>
              <a:t>Fall Score</a:t>
            </a:r>
            <a:r>
              <a:rPr lang="en-US" sz="1800" dirty="0"/>
              <a:t>	</a:t>
            </a:r>
            <a:r>
              <a:rPr lang="en-US" sz="1800" dirty="0" smtClean="0"/>
              <a:t>			</a:t>
            </a:r>
            <a:r>
              <a:rPr lang="en-US" sz="1800" u="sng" dirty="0" smtClean="0"/>
              <a:t>Spring Score</a:t>
            </a:r>
            <a:r>
              <a:rPr lang="en-US" sz="1800" dirty="0"/>
              <a:t>	</a:t>
            </a:r>
            <a:r>
              <a:rPr lang="en-US" sz="1800" dirty="0" smtClean="0"/>
              <a:t>		</a:t>
            </a:r>
            <a:r>
              <a:rPr lang="en-US" sz="1800" u="sng" dirty="0" smtClean="0"/>
              <a:t>Growth</a:t>
            </a:r>
            <a:r>
              <a:rPr lang="en-US" sz="1800" u="sng" dirty="0"/>
              <a:t/>
            </a:r>
            <a:br>
              <a:rPr lang="en-US" sz="1800" u="sng" dirty="0"/>
            </a:br>
            <a:r>
              <a:rPr lang="en-US" sz="1800" dirty="0"/>
              <a:t>			</a:t>
            </a:r>
            <a:br>
              <a:rPr lang="en-US" sz="1800" dirty="0"/>
            </a:br>
            <a:r>
              <a:rPr lang="en-US" sz="1800" dirty="0" smtClean="0"/>
              <a:t> Social – Emotional 	</a:t>
            </a:r>
            <a:r>
              <a:rPr lang="en-US" sz="1800" dirty="0"/>
              <a:t>	</a:t>
            </a:r>
            <a:r>
              <a:rPr lang="en-US" sz="1800" dirty="0" smtClean="0"/>
              <a:t>67%</a:t>
            </a:r>
            <a:r>
              <a:rPr lang="en-US" sz="1800" dirty="0"/>
              <a:t>		</a:t>
            </a:r>
            <a:r>
              <a:rPr lang="en-US" sz="1800" dirty="0" smtClean="0"/>
              <a:t>			72%	</a:t>
            </a:r>
            <a:r>
              <a:rPr lang="en-US" sz="1800" dirty="0"/>
              <a:t>	</a:t>
            </a:r>
            <a:r>
              <a:rPr lang="en-US" sz="1800" dirty="0" smtClean="0"/>
              <a:t>			5%</a:t>
            </a:r>
            <a:r>
              <a:rPr lang="en-US" sz="1800" dirty="0"/>
              <a:t>	</a:t>
            </a:r>
            <a:br>
              <a:rPr lang="en-US" sz="1800" dirty="0"/>
            </a:br>
            <a:r>
              <a:rPr lang="en-US" sz="1800" dirty="0" smtClean="0">
                <a:solidFill>
                  <a:schemeClr val="bg1"/>
                </a:solidFill>
              </a:rPr>
              <a:t>*</a:t>
            </a:r>
            <a:r>
              <a:rPr lang="en-US" sz="1800" dirty="0" smtClean="0">
                <a:solidFill>
                  <a:schemeClr val="bg2">
                    <a:lumMod val="90000"/>
                  </a:schemeClr>
                </a:solidFill>
              </a:rPr>
              <a:t>Physical 		</a:t>
            </a:r>
            <a:r>
              <a:rPr lang="en-US" sz="1800" dirty="0">
                <a:solidFill>
                  <a:schemeClr val="bg2">
                    <a:lumMod val="90000"/>
                  </a:schemeClr>
                </a:solidFill>
              </a:rPr>
              <a:t>	</a:t>
            </a:r>
            <a:r>
              <a:rPr lang="en-US" sz="1800" dirty="0" smtClean="0">
                <a:solidFill>
                  <a:schemeClr val="bg2">
                    <a:lumMod val="90000"/>
                  </a:schemeClr>
                </a:solidFill>
              </a:rPr>
              <a:t>	100%</a:t>
            </a:r>
            <a:r>
              <a:rPr lang="en-US" sz="1800" dirty="0">
                <a:solidFill>
                  <a:schemeClr val="bg2">
                    <a:lumMod val="90000"/>
                  </a:schemeClr>
                </a:solidFill>
              </a:rPr>
              <a:t>		</a:t>
            </a:r>
            <a:r>
              <a:rPr lang="en-US" sz="1800" dirty="0" smtClean="0">
                <a:solidFill>
                  <a:schemeClr val="bg2">
                    <a:lumMod val="90000"/>
                  </a:schemeClr>
                </a:solidFill>
              </a:rPr>
              <a:t>			83%</a:t>
            </a:r>
            <a:r>
              <a:rPr lang="en-US" sz="1800" dirty="0">
                <a:solidFill>
                  <a:schemeClr val="bg2">
                    <a:lumMod val="90000"/>
                  </a:schemeClr>
                </a:solidFill>
              </a:rPr>
              <a:t>		</a:t>
            </a:r>
            <a:r>
              <a:rPr lang="en-US" sz="1800" dirty="0" smtClean="0">
                <a:solidFill>
                  <a:schemeClr val="bg2">
                    <a:lumMod val="90000"/>
                  </a:schemeClr>
                </a:solidFill>
              </a:rPr>
              <a:t>			-17%</a:t>
            </a:r>
            <a:r>
              <a:rPr lang="en-US" sz="1800" dirty="0">
                <a:solidFill>
                  <a:schemeClr val="bg2">
                    <a:lumMod val="90000"/>
                  </a:schemeClr>
                </a:solidFill>
              </a:rPr>
              <a:t/>
            </a:r>
            <a:br>
              <a:rPr lang="en-US" sz="1800" dirty="0">
                <a:solidFill>
                  <a:schemeClr val="bg2">
                    <a:lumMod val="90000"/>
                  </a:schemeClr>
                </a:solidFill>
              </a:rPr>
            </a:br>
            <a:r>
              <a:rPr lang="en-US" sz="1800" dirty="0" smtClean="0">
                <a:solidFill>
                  <a:schemeClr val="tx1"/>
                </a:solidFill>
              </a:rPr>
              <a:t>*</a:t>
            </a:r>
            <a:r>
              <a:rPr lang="en-US" sz="1800" dirty="0" smtClean="0">
                <a:solidFill>
                  <a:schemeClr val="tx1">
                    <a:lumMod val="95000"/>
                    <a:lumOff val="5000"/>
                  </a:schemeClr>
                </a:solidFill>
              </a:rPr>
              <a:t>Mathematics</a:t>
            </a:r>
            <a:r>
              <a:rPr lang="en-US" sz="1800" dirty="0">
                <a:solidFill>
                  <a:schemeClr val="tx1">
                    <a:lumMod val="95000"/>
                    <a:lumOff val="5000"/>
                  </a:schemeClr>
                </a:solidFill>
              </a:rPr>
              <a:t>		</a:t>
            </a:r>
            <a:r>
              <a:rPr lang="en-US" sz="1800" dirty="0" smtClean="0">
                <a:solidFill>
                  <a:schemeClr val="tx1">
                    <a:lumMod val="95000"/>
                    <a:lumOff val="5000"/>
                  </a:schemeClr>
                </a:solidFill>
              </a:rPr>
              <a:t>	83%	</a:t>
            </a:r>
            <a:r>
              <a:rPr lang="en-US" sz="1800" dirty="0">
                <a:solidFill>
                  <a:schemeClr val="tx1">
                    <a:lumMod val="95000"/>
                    <a:lumOff val="5000"/>
                  </a:schemeClr>
                </a:solidFill>
              </a:rPr>
              <a:t>		</a:t>
            </a:r>
            <a:r>
              <a:rPr lang="en-US" sz="1800" dirty="0" smtClean="0">
                <a:solidFill>
                  <a:schemeClr val="tx1">
                    <a:lumMod val="95000"/>
                    <a:lumOff val="5000"/>
                  </a:schemeClr>
                </a:solidFill>
              </a:rPr>
              <a:t>		79%</a:t>
            </a:r>
            <a:r>
              <a:rPr lang="en-US" sz="1800" dirty="0">
                <a:solidFill>
                  <a:schemeClr val="tx1">
                    <a:lumMod val="95000"/>
                    <a:lumOff val="5000"/>
                  </a:schemeClr>
                </a:solidFill>
              </a:rPr>
              <a:t>		</a:t>
            </a:r>
            <a:r>
              <a:rPr lang="en-US" sz="1800" dirty="0" smtClean="0">
                <a:solidFill>
                  <a:schemeClr val="tx1">
                    <a:lumMod val="95000"/>
                    <a:lumOff val="5000"/>
                  </a:schemeClr>
                </a:solidFill>
              </a:rPr>
              <a:t>			-4%</a:t>
            </a:r>
            <a:br>
              <a:rPr lang="en-US" sz="1800" dirty="0" smtClean="0">
                <a:solidFill>
                  <a:schemeClr val="tx1">
                    <a:lumMod val="95000"/>
                    <a:lumOff val="5000"/>
                  </a:schemeClr>
                </a:solidFill>
              </a:rPr>
            </a:br>
            <a:r>
              <a:rPr lang="en-US" sz="1800" dirty="0" smtClean="0">
                <a:solidFill>
                  <a:schemeClr val="bg1">
                    <a:lumMod val="65000"/>
                  </a:schemeClr>
                </a:solidFill>
              </a:rPr>
              <a:t>*</a:t>
            </a:r>
            <a:r>
              <a:rPr lang="en-US" sz="1800" dirty="0" smtClean="0">
                <a:solidFill>
                  <a:schemeClr val="bg2">
                    <a:lumMod val="75000"/>
                  </a:schemeClr>
                </a:solidFill>
              </a:rPr>
              <a:t>Language</a:t>
            </a:r>
            <a:r>
              <a:rPr lang="en-US" sz="1800" dirty="0">
                <a:solidFill>
                  <a:schemeClr val="bg2">
                    <a:lumMod val="75000"/>
                  </a:schemeClr>
                </a:solidFill>
              </a:rPr>
              <a:t>		</a:t>
            </a:r>
            <a:r>
              <a:rPr lang="en-US" sz="1800" dirty="0" smtClean="0">
                <a:solidFill>
                  <a:schemeClr val="bg2">
                    <a:lumMod val="75000"/>
                  </a:schemeClr>
                </a:solidFill>
              </a:rPr>
              <a:t>	88%</a:t>
            </a:r>
            <a:r>
              <a:rPr lang="en-US" sz="1800" dirty="0">
                <a:solidFill>
                  <a:schemeClr val="bg2">
                    <a:lumMod val="75000"/>
                  </a:schemeClr>
                </a:solidFill>
              </a:rPr>
              <a:t>		</a:t>
            </a:r>
            <a:r>
              <a:rPr lang="en-US" sz="1800" dirty="0" smtClean="0">
                <a:solidFill>
                  <a:schemeClr val="bg2">
                    <a:lumMod val="75000"/>
                  </a:schemeClr>
                </a:solidFill>
              </a:rPr>
              <a:t>			75%</a:t>
            </a:r>
            <a:r>
              <a:rPr lang="en-US" sz="1800" dirty="0">
                <a:solidFill>
                  <a:schemeClr val="bg2">
                    <a:lumMod val="75000"/>
                  </a:schemeClr>
                </a:solidFill>
              </a:rPr>
              <a:t>		</a:t>
            </a:r>
            <a:r>
              <a:rPr lang="en-US" sz="1800" dirty="0" smtClean="0">
                <a:solidFill>
                  <a:schemeClr val="bg2">
                    <a:lumMod val="75000"/>
                  </a:schemeClr>
                </a:solidFill>
              </a:rPr>
              <a:t>			-13%</a:t>
            </a:r>
            <a:r>
              <a:rPr lang="en-US" sz="1800" dirty="0">
                <a:solidFill>
                  <a:schemeClr val="bg2">
                    <a:lumMod val="75000"/>
                  </a:schemeClr>
                </a:solidFill>
              </a:rPr>
              <a:t/>
            </a:r>
            <a:br>
              <a:rPr lang="en-US" sz="1800" dirty="0">
                <a:solidFill>
                  <a:schemeClr val="bg2">
                    <a:lumMod val="75000"/>
                  </a:schemeClr>
                </a:solidFill>
              </a:rPr>
            </a:br>
            <a:r>
              <a:rPr lang="en-US" sz="1800" dirty="0" smtClean="0">
                <a:solidFill>
                  <a:schemeClr val="tx1"/>
                </a:solidFill>
              </a:rPr>
              <a:t>*L</a:t>
            </a:r>
            <a:r>
              <a:rPr lang="en-US" sz="1800" dirty="0" smtClean="0">
                <a:solidFill>
                  <a:schemeClr val="tx1">
                    <a:lumMod val="95000"/>
                    <a:lumOff val="5000"/>
                  </a:schemeClr>
                </a:solidFill>
              </a:rPr>
              <a:t>iteracy</a:t>
            </a:r>
            <a:r>
              <a:rPr lang="en-US" sz="1800" dirty="0">
                <a:solidFill>
                  <a:schemeClr val="tx1">
                    <a:lumMod val="95000"/>
                    <a:lumOff val="5000"/>
                  </a:schemeClr>
                </a:solidFill>
              </a:rPr>
              <a:t>		</a:t>
            </a:r>
            <a:r>
              <a:rPr lang="en-US" sz="1800" dirty="0" smtClean="0">
                <a:solidFill>
                  <a:schemeClr val="tx1">
                    <a:lumMod val="95000"/>
                    <a:lumOff val="5000"/>
                  </a:schemeClr>
                </a:solidFill>
              </a:rPr>
              <a:t>		80%	</a:t>
            </a:r>
            <a:r>
              <a:rPr lang="en-US" sz="1800" dirty="0">
                <a:solidFill>
                  <a:schemeClr val="tx1">
                    <a:lumMod val="95000"/>
                    <a:lumOff val="5000"/>
                  </a:schemeClr>
                </a:solidFill>
              </a:rPr>
              <a:t>		</a:t>
            </a:r>
            <a:r>
              <a:rPr lang="en-US" sz="1800" dirty="0" smtClean="0">
                <a:solidFill>
                  <a:schemeClr val="tx1">
                    <a:lumMod val="95000"/>
                    <a:lumOff val="5000"/>
                  </a:schemeClr>
                </a:solidFill>
              </a:rPr>
              <a:t>		77%</a:t>
            </a:r>
            <a:r>
              <a:rPr lang="en-US" sz="1800" dirty="0">
                <a:solidFill>
                  <a:schemeClr val="tx1">
                    <a:lumMod val="95000"/>
                    <a:lumOff val="5000"/>
                  </a:schemeClr>
                </a:solidFill>
              </a:rPr>
              <a:t>	</a:t>
            </a:r>
            <a:r>
              <a:rPr lang="en-US" sz="1800" dirty="0" smtClean="0">
                <a:solidFill>
                  <a:schemeClr val="tx1">
                    <a:lumMod val="95000"/>
                    <a:lumOff val="5000"/>
                  </a:schemeClr>
                </a:solidFill>
              </a:rPr>
              <a:t>			</a:t>
            </a:r>
            <a:r>
              <a:rPr lang="en-US" sz="1800" dirty="0">
                <a:solidFill>
                  <a:schemeClr val="tx1">
                    <a:lumMod val="95000"/>
                    <a:lumOff val="5000"/>
                  </a:schemeClr>
                </a:solidFill>
              </a:rPr>
              <a:t>	</a:t>
            </a:r>
            <a:r>
              <a:rPr lang="en-US" sz="1800" dirty="0" smtClean="0">
                <a:solidFill>
                  <a:schemeClr val="tx1">
                    <a:lumMod val="95000"/>
                    <a:lumOff val="5000"/>
                  </a:schemeClr>
                </a:solidFill>
              </a:rPr>
              <a:t>-3%</a:t>
            </a:r>
            <a:r>
              <a:rPr lang="en-US" sz="1800" dirty="0">
                <a:solidFill>
                  <a:schemeClr val="tx1">
                    <a:lumMod val="95000"/>
                    <a:lumOff val="5000"/>
                  </a:schemeClr>
                </a:solidFill>
              </a:rPr>
              <a:t/>
            </a:r>
            <a:br>
              <a:rPr lang="en-US" sz="1800" dirty="0">
                <a:solidFill>
                  <a:schemeClr val="tx1">
                    <a:lumMod val="95000"/>
                    <a:lumOff val="5000"/>
                  </a:schemeClr>
                </a:solidFill>
              </a:rPr>
            </a:br>
            <a:r>
              <a:rPr lang="en-US" sz="1800" dirty="0">
                <a:solidFill>
                  <a:schemeClr val="tx1">
                    <a:lumMod val="95000"/>
                    <a:lumOff val="5000"/>
                  </a:schemeClr>
                </a:solidFill>
              </a:rPr>
              <a:t> </a:t>
            </a:r>
            <a:r>
              <a:rPr lang="en-US" sz="1800" dirty="0" smtClean="0">
                <a:solidFill>
                  <a:schemeClr val="bg2">
                    <a:lumMod val="75000"/>
                  </a:schemeClr>
                </a:solidFill>
              </a:rPr>
              <a:t>Cognition</a:t>
            </a:r>
            <a:r>
              <a:rPr lang="en-US" sz="1800" dirty="0">
                <a:solidFill>
                  <a:schemeClr val="bg2">
                    <a:lumMod val="75000"/>
                  </a:schemeClr>
                </a:solidFill>
              </a:rPr>
              <a:t>		</a:t>
            </a:r>
            <a:r>
              <a:rPr lang="en-US" sz="1800" dirty="0" smtClean="0">
                <a:solidFill>
                  <a:schemeClr val="bg2">
                    <a:lumMod val="75000"/>
                  </a:schemeClr>
                </a:solidFill>
              </a:rPr>
              <a:t>	87%</a:t>
            </a:r>
            <a:r>
              <a:rPr lang="en-US" sz="1800" dirty="0">
                <a:solidFill>
                  <a:schemeClr val="bg2">
                    <a:lumMod val="75000"/>
                  </a:schemeClr>
                </a:solidFill>
              </a:rPr>
              <a:t>		</a:t>
            </a:r>
            <a:r>
              <a:rPr lang="en-US" sz="1800" dirty="0" smtClean="0">
                <a:solidFill>
                  <a:schemeClr val="bg2">
                    <a:lumMod val="75000"/>
                  </a:schemeClr>
                </a:solidFill>
              </a:rPr>
              <a:t>			89%</a:t>
            </a:r>
            <a:r>
              <a:rPr lang="en-US" sz="1800" dirty="0">
                <a:solidFill>
                  <a:schemeClr val="bg2">
                    <a:lumMod val="75000"/>
                  </a:schemeClr>
                </a:solidFill>
              </a:rPr>
              <a:t>	</a:t>
            </a:r>
            <a:r>
              <a:rPr lang="en-US" sz="1800" dirty="0" smtClean="0">
                <a:solidFill>
                  <a:schemeClr val="bg2">
                    <a:lumMod val="75000"/>
                  </a:schemeClr>
                </a:solidFill>
              </a:rPr>
              <a:t>		</a:t>
            </a:r>
            <a:r>
              <a:rPr lang="en-US" sz="1800" dirty="0">
                <a:solidFill>
                  <a:schemeClr val="bg2">
                    <a:lumMod val="75000"/>
                  </a:schemeClr>
                </a:solidFill>
              </a:rPr>
              <a:t>	</a:t>
            </a:r>
            <a:r>
              <a:rPr lang="en-US" sz="1800" dirty="0" smtClean="0">
                <a:solidFill>
                  <a:schemeClr val="bg2">
                    <a:lumMod val="75000"/>
                  </a:schemeClr>
                </a:solidFill>
              </a:rPr>
              <a:t>	2%</a:t>
            </a:r>
            <a:r>
              <a:rPr lang="en-US" sz="1800" dirty="0">
                <a:solidFill>
                  <a:schemeClr val="bg2">
                    <a:lumMod val="75000"/>
                  </a:schemeClr>
                </a:solidFill>
              </a:rPr>
              <a:t/>
            </a:r>
            <a:br>
              <a:rPr lang="en-US" sz="1800" dirty="0">
                <a:solidFill>
                  <a:schemeClr val="bg2">
                    <a:lumMod val="75000"/>
                  </a:schemeClr>
                </a:solidFill>
              </a:rPr>
            </a:br>
            <a:r>
              <a:rPr lang="en-US" sz="1800" dirty="0">
                <a:solidFill>
                  <a:schemeClr val="bg2">
                    <a:lumMod val="75000"/>
                  </a:schemeClr>
                </a:solidFill>
              </a:rPr>
              <a:t/>
            </a:r>
            <a:br>
              <a:rPr lang="en-US" sz="1800" dirty="0">
                <a:solidFill>
                  <a:schemeClr val="bg2">
                    <a:lumMod val="75000"/>
                  </a:schemeClr>
                </a:solidFill>
              </a:rPr>
            </a:br>
            <a:r>
              <a:rPr lang="en-US" sz="1800" dirty="0" smtClean="0">
                <a:solidFill>
                  <a:schemeClr val="tx1">
                    <a:lumMod val="95000"/>
                    <a:lumOff val="5000"/>
                  </a:schemeClr>
                </a:solidFill>
              </a:rPr>
              <a:t>*</a:t>
            </a:r>
            <a:r>
              <a:rPr lang="en-US" sz="1200" dirty="0" smtClean="0">
                <a:solidFill>
                  <a:schemeClr val="tx1">
                    <a:lumMod val="95000"/>
                    <a:lumOff val="5000"/>
                  </a:schemeClr>
                </a:solidFill>
              </a:rPr>
              <a:t>Outcomes didn’t increase due to starting program in October and high turnover with Home Base program.</a:t>
            </a:r>
            <a:endParaRPr lang="en-US" sz="1200" dirty="0">
              <a:solidFill>
                <a:schemeClr val="tx1">
                  <a:lumMod val="95000"/>
                  <a:lumOff val="5000"/>
                </a:schemeClr>
              </a:solidFill>
            </a:endParaRPr>
          </a:p>
        </p:txBody>
      </p:sp>
      <p:sp>
        <p:nvSpPr>
          <p:cNvPr id="3" name="Text Placeholder 2"/>
          <p:cNvSpPr>
            <a:spLocks noGrp="1"/>
          </p:cNvSpPr>
          <p:nvPr>
            <p:ph type="body" idx="1"/>
          </p:nvPr>
        </p:nvSpPr>
        <p:spPr>
          <a:xfrm>
            <a:off x="989012" y="1143000"/>
            <a:ext cx="8594429" cy="860400"/>
          </a:xfrm>
        </p:spPr>
        <p:txBody>
          <a:bodyPr/>
          <a:lstStyle/>
          <a:p>
            <a:r>
              <a:rPr lang="en-US" dirty="0" smtClean="0">
                <a:solidFill>
                  <a:schemeClr val="tx1"/>
                </a:solidFill>
              </a:rPr>
              <a:t>EARLY HEAD START</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E5137D0E-4A4F-4307-8994-C1891D747D59}" type="slidenum">
              <a:rPr lang="en-US" smtClean="0"/>
              <a:t>11</a:t>
            </a:fld>
            <a:endParaRPr lang="en-US"/>
          </a:p>
        </p:txBody>
      </p:sp>
    </p:spTree>
    <p:extLst>
      <p:ext uri="{BB962C8B-B14F-4D97-AF65-F5344CB8AC3E}">
        <p14:creationId xmlns:p14="http://schemas.microsoft.com/office/powerpoint/2010/main" val="1512980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ANNUAL FISCAL REPORT</a:t>
            </a:r>
          </a:p>
        </p:txBody>
      </p:sp>
      <p:sp>
        <p:nvSpPr>
          <p:cNvPr id="5" name="Content Placeholder 4"/>
          <p:cNvSpPr>
            <a:spLocks noGrp="1"/>
          </p:cNvSpPr>
          <p:nvPr>
            <p:ph sz="half" idx="1"/>
          </p:nvPr>
        </p:nvSpPr>
        <p:spPr>
          <a:xfrm>
            <a:off x="1370012" y="1905000"/>
            <a:ext cx="5257800" cy="4556124"/>
          </a:xfrm>
        </p:spPr>
        <p:txBody>
          <a:bodyPr>
            <a:normAutofit/>
          </a:bodyPr>
          <a:lstStyle/>
          <a:p>
            <a:pPr marL="0" indent="0">
              <a:buNone/>
            </a:pPr>
            <a:r>
              <a:rPr lang="en-US" kern="1000" dirty="0" smtClean="0">
                <a:ea typeface="Cambria"/>
                <a:cs typeface="Times New Roman"/>
              </a:rPr>
              <a:t>Public </a:t>
            </a:r>
            <a:r>
              <a:rPr lang="en-US" kern="1000" dirty="0">
                <a:ea typeface="Cambria"/>
                <a:cs typeface="Times New Roman"/>
              </a:rPr>
              <a:t>Funding:	</a:t>
            </a:r>
          </a:p>
          <a:p>
            <a:pPr marL="0" indent="0">
              <a:buNone/>
            </a:pPr>
            <a:r>
              <a:rPr lang="en-US" kern="1000" dirty="0">
                <a:ea typeface="Cambria"/>
                <a:cs typeface="Times New Roman"/>
              </a:rPr>
              <a:t>Office of Head </a:t>
            </a:r>
            <a:r>
              <a:rPr lang="en-US" kern="1000" dirty="0" smtClean="0">
                <a:ea typeface="Cambria"/>
                <a:cs typeface="Times New Roman"/>
              </a:rPr>
              <a:t>Start……. .$2,425,581 </a:t>
            </a:r>
            <a:endParaRPr lang="en-US" kern="1000" dirty="0">
              <a:ea typeface="Cambria"/>
              <a:cs typeface="Times New Roman"/>
            </a:endParaRPr>
          </a:p>
          <a:p>
            <a:pPr marL="0" indent="0">
              <a:buNone/>
            </a:pPr>
            <a:r>
              <a:rPr lang="en-US" kern="1000" dirty="0">
                <a:ea typeface="Cambria"/>
                <a:cs typeface="Times New Roman"/>
              </a:rPr>
              <a:t>Ohio </a:t>
            </a:r>
            <a:r>
              <a:rPr lang="en-US" kern="1000" dirty="0" smtClean="0">
                <a:ea typeface="Cambria"/>
                <a:cs typeface="Times New Roman"/>
              </a:rPr>
              <a:t>Dept. </a:t>
            </a:r>
            <a:r>
              <a:rPr lang="en-US" kern="1000" dirty="0">
                <a:ea typeface="Cambria"/>
                <a:cs typeface="Times New Roman"/>
              </a:rPr>
              <a:t>of Education	</a:t>
            </a:r>
            <a:r>
              <a:rPr lang="en-US" kern="1000" dirty="0" smtClean="0">
                <a:ea typeface="Cambria"/>
                <a:cs typeface="Times New Roman"/>
              </a:rPr>
              <a:t>...$256,000 </a:t>
            </a:r>
            <a:endParaRPr lang="en-US" kern="1000" dirty="0">
              <a:ea typeface="Cambria"/>
              <a:cs typeface="Times New Roman"/>
            </a:endParaRPr>
          </a:p>
          <a:p>
            <a:pPr marL="0" indent="0">
              <a:buNone/>
            </a:pPr>
            <a:r>
              <a:rPr lang="en-US" kern="1000" dirty="0">
                <a:ea typeface="Cambria"/>
                <a:cs typeface="Times New Roman"/>
              </a:rPr>
              <a:t>USDA Food </a:t>
            </a:r>
            <a:r>
              <a:rPr lang="en-US" kern="1000" dirty="0" smtClean="0">
                <a:ea typeface="Cambria"/>
                <a:cs typeface="Times New Roman"/>
              </a:rPr>
              <a:t>Program…….$118,958</a:t>
            </a:r>
            <a:endParaRPr lang="en-US" kern="1000" dirty="0">
              <a:ea typeface="Cambria"/>
              <a:cs typeface="Times New Roman"/>
            </a:endParaRPr>
          </a:p>
          <a:p>
            <a:pPr marL="0" indent="0">
              <a:buNone/>
            </a:pPr>
            <a:r>
              <a:rPr lang="en-US" kern="1000" dirty="0">
                <a:ea typeface="Cambria"/>
                <a:cs typeface="Times New Roman"/>
              </a:rPr>
              <a:t>	</a:t>
            </a:r>
          </a:p>
          <a:p>
            <a:pPr marL="0" indent="0">
              <a:buNone/>
            </a:pPr>
            <a:r>
              <a:rPr lang="en-US" kern="1000" dirty="0">
                <a:ea typeface="Cambria"/>
                <a:cs typeface="Times New Roman"/>
              </a:rPr>
              <a:t>Private </a:t>
            </a:r>
            <a:r>
              <a:rPr lang="en-US" kern="1000" dirty="0" smtClean="0">
                <a:ea typeface="Cambria"/>
                <a:cs typeface="Times New Roman"/>
              </a:rPr>
              <a:t>Funding/Donations…...$0</a:t>
            </a:r>
            <a:endParaRPr lang="en-US" kern="1000" dirty="0">
              <a:ea typeface="Cambria"/>
              <a:cs typeface="Times New Roman"/>
            </a:endParaRPr>
          </a:p>
          <a:p>
            <a:pPr marL="0" indent="0">
              <a:buNone/>
            </a:pPr>
            <a:r>
              <a:rPr lang="en-US" kern="1000" dirty="0">
                <a:ea typeface="Cambria"/>
                <a:cs typeface="Times New Roman"/>
              </a:rPr>
              <a:t>In-Kind </a:t>
            </a:r>
            <a:r>
              <a:rPr lang="en-US" kern="1000" dirty="0" smtClean="0">
                <a:ea typeface="Cambria"/>
                <a:cs typeface="Times New Roman"/>
              </a:rPr>
              <a:t>Donations……………..$574,342 </a:t>
            </a:r>
            <a:endParaRPr lang="en-US" kern="1000" dirty="0">
              <a:ea typeface="Cambria"/>
              <a:cs typeface="Times New Roman"/>
            </a:endParaRPr>
          </a:p>
          <a:p>
            <a:pPr marL="0" indent="0">
              <a:buNone/>
            </a:pPr>
            <a:r>
              <a:rPr lang="en-US" kern="1000" dirty="0" smtClean="0">
                <a:ea typeface="Cambria"/>
                <a:cs typeface="Times New Roman"/>
              </a:rPr>
              <a:t>TOTAL…………………………..$3,374,881 </a:t>
            </a:r>
            <a:endParaRPr lang="en-US" kern="1000" dirty="0">
              <a:ea typeface="Cambria"/>
              <a:cs typeface="Times New Roman"/>
            </a:endParaRPr>
          </a:p>
          <a:p>
            <a:pPr marL="0" indent="0">
              <a:buNone/>
            </a:pPr>
            <a:endParaRPr lang="en-US" kern="1000" dirty="0">
              <a:solidFill>
                <a:srgbClr val="595959"/>
              </a:solidFill>
              <a:ea typeface="Cambria"/>
              <a:cs typeface="Times New Roman"/>
            </a:endParaRPr>
          </a:p>
        </p:txBody>
      </p:sp>
      <p:pic>
        <p:nvPicPr>
          <p:cNvPr id="3" name="Content Placeholder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46812" y="2133600"/>
            <a:ext cx="4183062" cy="2786512"/>
          </a:xfrm>
        </p:spPr>
      </p:pic>
      <p:sp>
        <p:nvSpPr>
          <p:cNvPr id="4" name="Slide Number Placeholder 3"/>
          <p:cNvSpPr>
            <a:spLocks noGrp="1"/>
          </p:cNvSpPr>
          <p:nvPr>
            <p:ph type="sldNum" sz="quarter" idx="12"/>
          </p:nvPr>
        </p:nvSpPr>
        <p:spPr/>
        <p:txBody>
          <a:bodyPr/>
          <a:lstStyle/>
          <a:p>
            <a:fld id="{E5137D0E-4A4F-4307-8994-C1891D747D59}" type="slidenum">
              <a:rPr lang="en-US" smtClean="0"/>
              <a:t>12</a:t>
            </a:fld>
            <a:endParaRPr lang="en-US" dirty="0"/>
          </a:p>
        </p:txBody>
      </p:sp>
    </p:spTree>
    <p:extLst>
      <p:ext uri="{BB962C8B-B14F-4D97-AF65-F5344CB8AC3E}">
        <p14:creationId xmlns:p14="http://schemas.microsoft.com/office/powerpoint/2010/main" val="11417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1752600"/>
            <a:ext cx="4953000" cy="3657600"/>
          </a:xfrm>
        </p:spPr>
        <p:txBody>
          <a:bodyPr>
            <a:normAutofit fontScale="90000"/>
          </a:bodyPr>
          <a:lstStyle/>
          <a:p>
            <a:pPr fontAlgn="b"/>
            <a:r>
              <a:rPr lang="en-US" sz="1800" dirty="0" smtClean="0"/>
              <a:t>Personnel……………………..            $1,510,340</a:t>
            </a:r>
            <a:r>
              <a:rPr lang="en-US" sz="1800" dirty="0"/>
              <a:t/>
            </a:r>
            <a:br>
              <a:rPr lang="en-US" sz="1800" dirty="0"/>
            </a:br>
            <a:r>
              <a:rPr lang="en-US" sz="1800" dirty="0"/>
              <a:t>Fringe </a:t>
            </a:r>
            <a:r>
              <a:rPr lang="en-US" sz="1800" dirty="0" smtClean="0"/>
              <a:t>Benefits……………….          $450,592</a:t>
            </a:r>
            <a:r>
              <a:rPr lang="en-US" sz="1800" dirty="0"/>
              <a:t/>
            </a:r>
            <a:br>
              <a:rPr lang="en-US" sz="1800" dirty="0"/>
            </a:br>
            <a:r>
              <a:rPr lang="en-US" sz="1800" dirty="0" smtClean="0"/>
              <a:t>Supplies………………………              $119,325</a:t>
            </a:r>
            <a:r>
              <a:rPr lang="en-US" sz="1800" dirty="0"/>
              <a:t/>
            </a:r>
            <a:br>
              <a:rPr lang="en-US" sz="1800" dirty="0"/>
            </a:br>
            <a:r>
              <a:rPr lang="en-US" sz="1800" dirty="0" smtClean="0"/>
              <a:t>Children’s Food/Supplies…….     $126,901</a:t>
            </a:r>
            <a:br>
              <a:rPr lang="en-US" sz="1800" dirty="0" smtClean="0"/>
            </a:br>
            <a:r>
              <a:rPr lang="en-US" sz="1800" dirty="0" smtClean="0"/>
              <a:t>Contractual………………….     	    $96,625</a:t>
            </a:r>
            <a:r>
              <a:rPr lang="en-US" sz="1800" dirty="0"/>
              <a:t/>
            </a:r>
            <a:br>
              <a:rPr lang="en-US" sz="1800" dirty="0"/>
            </a:br>
            <a:r>
              <a:rPr lang="en-US" sz="1800" dirty="0" smtClean="0"/>
              <a:t>Transportation……………….           $36,136</a:t>
            </a:r>
            <a:r>
              <a:rPr lang="en-US" sz="1800" dirty="0"/>
              <a:t/>
            </a:r>
            <a:br>
              <a:rPr lang="en-US" sz="1800" dirty="0"/>
            </a:br>
            <a:r>
              <a:rPr lang="en-US" sz="1800" dirty="0" smtClean="0"/>
              <a:t>Facilities/Utilities……………         $142,125</a:t>
            </a:r>
            <a:r>
              <a:rPr lang="en-US" sz="1800" dirty="0"/>
              <a:t/>
            </a:r>
            <a:br>
              <a:rPr lang="en-US" sz="1800" dirty="0"/>
            </a:br>
            <a:r>
              <a:rPr lang="en-US" sz="1800" dirty="0" smtClean="0"/>
              <a:t>Other…………………………               $289,485</a:t>
            </a:r>
            <a:br>
              <a:rPr lang="en-US" sz="1800" dirty="0" smtClean="0"/>
            </a:br>
            <a:r>
              <a:rPr lang="en-US" sz="1800" dirty="0" smtClean="0"/>
              <a:t>Equipment</a:t>
            </a:r>
            <a:r>
              <a:rPr lang="en-US" sz="1800" u="sng" dirty="0" smtClean="0"/>
              <a:t>…………………...           $16,607</a:t>
            </a:r>
            <a:r>
              <a:rPr lang="en-US" sz="1800" dirty="0"/>
              <a:t/>
            </a:r>
            <a:br>
              <a:rPr lang="en-US" sz="1800" dirty="0"/>
            </a:br>
            <a:r>
              <a:rPr lang="en-US" sz="1800" dirty="0"/>
              <a:t>                   </a:t>
            </a:r>
            <a:r>
              <a:rPr lang="en-US" sz="1800" dirty="0" smtClean="0"/>
              <a:t>		                 $2,788,136</a:t>
            </a:r>
            <a:br>
              <a:rPr lang="en-US" sz="1800" dirty="0" smtClean="0"/>
            </a:br>
            <a:r>
              <a:rPr lang="en-US" sz="1800" dirty="0"/>
              <a:t/>
            </a:r>
            <a:br>
              <a:rPr lang="en-US" sz="1800" dirty="0"/>
            </a:br>
            <a:r>
              <a:rPr lang="en-US" sz="1800" dirty="0" smtClean="0"/>
              <a:t>In-Kind……………………...      	  $574,342 </a:t>
            </a:r>
            <a:br>
              <a:rPr lang="en-US" sz="1800" dirty="0" smtClean="0"/>
            </a:br>
            <a:r>
              <a:rPr lang="en-US" sz="1800" dirty="0"/>
              <a:t>	</a:t>
            </a:r>
            <a:br>
              <a:rPr lang="en-US" sz="1800" dirty="0"/>
            </a:br>
            <a:r>
              <a:rPr lang="en-US" sz="1800" b="1" dirty="0" smtClean="0"/>
              <a:t>Total…………………………              $3,362,478</a:t>
            </a:r>
            <a:endParaRPr lang="en-US" sz="1400" dirty="0"/>
          </a:p>
        </p:txBody>
      </p:sp>
      <p:sp>
        <p:nvSpPr>
          <p:cNvPr id="3" name="Text Placeholder 2"/>
          <p:cNvSpPr>
            <a:spLocks noGrp="1"/>
          </p:cNvSpPr>
          <p:nvPr>
            <p:ph type="body" idx="1"/>
          </p:nvPr>
        </p:nvSpPr>
        <p:spPr>
          <a:xfrm>
            <a:off x="1065212" y="990600"/>
            <a:ext cx="8229600" cy="762000"/>
          </a:xfrm>
        </p:spPr>
        <p:txBody>
          <a:bodyPr/>
          <a:lstStyle/>
          <a:p>
            <a:r>
              <a:rPr lang="en-US" dirty="0" smtClean="0"/>
              <a:t>2018/2019 </a:t>
            </a:r>
            <a:r>
              <a:rPr lang="en-US" dirty="0"/>
              <a:t>OPERATING BUDGET</a:t>
            </a:r>
          </a:p>
        </p:txBody>
      </p:sp>
      <p:sp>
        <p:nvSpPr>
          <p:cNvPr id="5" name="Slide Number Placeholder 4"/>
          <p:cNvSpPr>
            <a:spLocks noGrp="1"/>
          </p:cNvSpPr>
          <p:nvPr>
            <p:ph type="sldNum" sz="quarter" idx="12"/>
          </p:nvPr>
        </p:nvSpPr>
        <p:spPr/>
        <p:txBody>
          <a:bodyPr/>
          <a:lstStyle/>
          <a:p>
            <a:fld id="{E5137D0E-4A4F-4307-8994-C1891D747D59}" type="slidenum">
              <a:rPr lang="en-US" smtClean="0"/>
              <a:t>13</a:t>
            </a:fld>
            <a:endParaRPr lang="en-US"/>
          </a:p>
        </p:txBody>
      </p:sp>
      <p:sp>
        <p:nvSpPr>
          <p:cNvPr id="4" name="Rectangle 3"/>
          <p:cNvSpPr/>
          <p:nvPr/>
        </p:nvSpPr>
        <p:spPr>
          <a:xfrm>
            <a:off x="6780211" y="1400175"/>
            <a:ext cx="3962401" cy="3600986"/>
          </a:xfrm>
          <a:prstGeom prst="rect">
            <a:avLst/>
          </a:prstGeom>
        </p:spPr>
        <p:txBody>
          <a:bodyPr wrap="square">
            <a:spAutoFit/>
          </a:bodyPr>
          <a:lstStyle/>
          <a:p>
            <a:r>
              <a:rPr lang="en-US" sz="1400" i="1" dirty="0"/>
              <a:t>Laura J. MacDonald, CPA completed the A-133 Single Audit for the period of August  1, </a:t>
            </a:r>
            <a:r>
              <a:rPr lang="en-US" sz="1400" i="1" dirty="0" smtClean="0"/>
              <a:t>2017 to </a:t>
            </a:r>
            <a:r>
              <a:rPr lang="en-US" sz="1400" i="1" dirty="0"/>
              <a:t>July 31, </a:t>
            </a:r>
            <a:r>
              <a:rPr lang="en-US" sz="1400" i="1" dirty="0" smtClean="0"/>
              <a:t>2018. </a:t>
            </a:r>
            <a:r>
              <a:rPr lang="en-US" sz="1400" i="1" dirty="0"/>
              <a:t>The audit has been reviewed by the CCRI Board of Directors and submitted to all of the appropriate funding agencies.  The CCRI Financial statements were found to be presented fairly and in conformity with accounting principles generally accepted in the United States of America.  </a:t>
            </a:r>
            <a:endParaRPr lang="en-US" sz="1400" i="1" dirty="0" smtClean="0"/>
          </a:p>
          <a:p>
            <a:r>
              <a:rPr lang="en-US" sz="1400" i="1" dirty="0" smtClean="0"/>
              <a:t>The </a:t>
            </a:r>
            <a:r>
              <a:rPr lang="en-US" sz="1400" i="1" dirty="0"/>
              <a:t>audit findings showed:</a:t>
            </a:r>
            <a:br>
              <a:rPr lang="en-US" sz="1400" i="1" dirty="0"/>
            </a:br>
            <a:r>
              <a:rPr lang="en-US" sz="1400" i="1" dirty="0" smtClean="0"/>
              <a:t>-no </a:t>
            </a:r>
            <a:r>
              <a:rPr lang="en-US" sz="1400" i="1" dirty="0"/>
              <a:t>material weaknesses</a:t>
            </a:r>
            <a:br>
              <a:rPr lang="en-US" sz="1400" i="1" dirty="0"/>
            </a:br>
            <a:r>
              <a:rPr lang="en-US" sz="1400" i="1" dirty="0" smtClean="0"/>
              <a:t>-no </a:t>
            </a:r>
            <a:r>
              <a:rPr lang="en-US" sz="1400" i="1" dirty="0"/>
              <a:t>significant deficiency</a:t>
            </a:r>
          </a:p>
          <a:p>
            <a:r>
              <a:rPr lang="en-US" sz="1400" i="1" dirty="0" smtClean="0"/>
              <a:t>-no </a:t>
            </a:r>
            <a:r>
              <a:rPr lang="en-US" sz="1400" i="1" dirty="0"/>
              <a:t>non-compliance and</a:t>
            </a:r>
          </a:p>
          <a:p>
            <a:r>
              <a:rPr lang="en-US" sz="1400" i="1" dirty="0" smtClean="0"/>
              <a:t>-no </a:t>
            </a:r>
            <a:r>
              <a:rPr lang="en-US" sz="1400" i="1" dirty="0"/>
              <a:t>questioned </a:t>
            </a:r>
            <a:r>
              <a:rPr lang="en-US" sz="1400" i="1" dirty="0" smtClean="0"/>
              <a:t>cost</a:t>
            </a:r>
            <a:endParaRPr lang="en-US" sz="1400" i="1" dirty="0"/>
          </a:p>
          <a:p>
            <a:r>
              <a:rPr lang="en-US" sz="1400" i="1" dirty="0"/>
              <a:t> The audit is available for review at the CCRI Administrative </a:t>
            </a:r>
            <a:r>
              <a:rPr lang="en-US" sz="1400" i="1" dirty="0" smtClean="0"/>
              <a:t>Office</a:t>
            </a:r>
            <a:br>
              <a:rPr lang="en-US" sz="1400" i="1" dirty="0" smtClean="0"/>
            </a:br>
            <a:r>
              <a:rPr lang="en-US" sz="1400" i="1" dirty="0" smtClean="0"/>
              <a:t>1580 </a:t>
            </a:r>
            <a:r>
              <a:rPr lang="en-US" sz="1400" i="1" dirty="0"/>
              <a:t>Adams Lane, Zanesville, Ohio</a:t>
            </a:r>
            <a:r>
              <a:rPr lang="en-US" i="1" dirty="0"/>
              <a:t> </a:t>
            </a:r>
            <a:r>
              <a:rPr lang="en-US" dirty="0"/>
              <a:t> </a:t>
            </a:r>
          </a:p>
        </p:txBody>
      </p:sp>
    </p:spTree>
    <p:extLst>
      <p:ext uri="{BB962C8B-B14F-4D97-AF65-F5344CB8AC3E}">
        <p14:creationId xmlns:p14="http://schemas.microsoft.com/office/powerpoint/2010/main" val="325782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5137D0E-4A4F-4307-8994-C1891D747D59}" type="slidenum">
              <a:rPr lang="en-US" smtClean="0"/>
              <a:t>14</a:t>
            </a:fld>
            <a:endParaRPr lang="en-US"/>
          </a:p>
        </p:txBody>
      </p:sp>
      <p:graphicFrame>
        <p:nvGraphicFramePr>
          <p:cNvPr id="6" name="Chart 5"/>
          <p:cNvGraphicFramePr/>
          <p:nvPr>
            <p:extLst>
              <p:ext uri="{D42A27DB-BD31-4B8C-83A1-F6EECF244321}">
                <p14:modId xmlns:p14="http://schemas.microsoft.com/office/powerpoint/2010/main" val="603822392"/>
              </p:ext>
            </p:extLst>
          </p:nvPr>
        </p:nvGraphicFramePr>
        <p:xfrm>
          <a:off x="1527064" y="1219200"/>
          <a:ext cx="7067550" cy="43624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9554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1104900"/>
            <a:ext cx="9601200" cy="676275"/>
          </a:xfrm>
        </p:spPr>
        <p:txBody>
          <a:bodyPr>
            <a:normAutofit fontScale="90000"/>
          </a:bodyPr>
          <a:lstStyle/>
          <a:p>
            <a:r>
              <a:rPr lang="en-US" b="1" dirty="0"/>
              <a:t>Board of Directors</a:t>
            </a:r>
            <a:r>
              <a:rPr lang="en-US" dirty="0"/>
              <a:t/>
            </a:r>
            <a:br>
              <a:rPr lang="en-US" dirty="0"/>
            </a:br>
            <a:endParaRPr lang="en-US" dirty="0"/>
          </a:p>
        </p:txBody>
      </p:sp>
      <p:sp>
        <p:nvSpPr>
          <p:cNvPr id="5" name="Text Placeholder 4"/>
          <p:cNvSpPr>
            <a:spLocks noGrp="1"/>
          </p:cNvSpPr>
          <p:nvPr>
            <p:ph type="body" idx="1"/>
          </p:nvPr>
        </p:nvSpPr>
        <p:spPr>
          <a:xfrm>
            <a:off x="6022720" y="1019175"/>
            <a:ext cx="4645152" cy="762000"/>
          </a:xfrm>
        </p:spPr>
        <p:txBody>
          <a:bodyPr>
            <a:normAutofit/>
          </a:bodyPr>
          <a:lstStyle/>
          <a:p>
            <a:r>
              <a:rPr lang="en-US" sz="1800" dirty="0" smtClean="0"/>
              <a:t>                       </a:t>
            </a:r>
            <a:r>
              <a:rPr lang="en-US" sz="2800" b="1" dirty="0" smtClean="0"/>
              <a:t>Policy Council </a:t>
            </a:r>
            <a:endParaRPr lang="en-US" sz="2800" b="1" dirty="0"/>
          </a:p>
        </p:txBody>
      </p:sp>
      <p:sp>
        <p:nvSpPr>
          <p:cNvPr id="4" name="Content Placeholder 3"/>
          <p:cNvSpPr>
            <a:spLocks noGrp="1"/>
          </p:cNvSpPr>
          <p:nvPr>
            <p:ph sz="half" idx="2"/>
          </p:nvPr>
        </p:nvSpPr>
        <p:spPr>
          <a:xfrm>
            <a:off x="912812" y="1651925"/>
            <a:ext cx="4645152" cy="4572000"/>
          </a:xfrm>
          <a:ln>
            <a:solidFill>
              <a:schemeClr val="accent2">
                <a:lumMod val="75000"/>
              </a:schemeClr>
            </a:solidFill>
          </a:ln>
        </p:spPr>
        <p:txBody>
          <a:bodyPr>
            <a:noAutofit/>
          </a:bodyPr>
          <a:lstStyle/>
          <a:p>
            <a:pPr marL="0" indent="0">
              <a:buNone/>
            </a:pPr>
            <a:r>
              <a:rPr lang="en-US" sz="1200" dirty="0" smtClean="0">
                <a:latin typeface="Baskerville Old Face" panose="02020602080505020303" pitchFamily="18" charset="0"/>
              </a:rPr>
              <a:t>Jeanie Blake…………….President</a:t>
            </a:r>
          </a:p>
          <a:p>
            <a:pPr marL="0" indent="0">
              <a:buNone/>
            </a:pPr>
            <a:r>
              <a:rPr lang="en-US" sz="1200" dirty="0" smtClean="0">
                <a:latin typeface="Baskerville Old Face" panose="02020602080505020303" pitchFamily="18" charset="0"/>
              </a:rPr>
              <a:t>Mary Arnold…………….Vice-Chairperson</a:t>
            </a:r>
          </a:p>
          <a:p>
            <a:pPr marL="0" indent="0">
              <a:buNone/>
            </a:pPr>
            <a:r>
              <a:rPr lang="en-US" sz="1200" dirty="0" smtClean="0">
                <a:latin typeface="Baskerville Old Face" panose="02020602080505020303" pitchFamily="18" charset="0"/>
                <a:sym typeface="Wingdings"/>
              </a:rPr>
              <a:t>Claire Gately……………Secretary</a:t>
            </a:r>
          </a:p>
          <a:p>
            <a:pPr marL="0" indent="0">
              <a:buNone/>
            </a:pPr>
            <a:r>
              <a:rPr lang="en-US" sz="1200" dirty="0" smtClean="0">
                <a:latin typeface="Baskerville Old Face" panose="02020602080505020303" pitchFamily="18" charset="0"/>
              </a:rPr>
              <a:t>Amy Tracey…………....Treasurer</a:t>
            </a:r>
            <a:endParaRPr lang="en-US" sz="1200" dirty="0">
              <a:latin typeface="Baskerville Old Face" panose="02020602080505020303" pitchFamily="18" charset="0"/>
            </a:endParaRPr>
          </a:p>
          <a:p>
            <a:pPr marL="0" indent="0">
              <a:buNone/>
            </a:pPr>
            <a:r>
              <a:rPr lang="en-US" sz="1200" dirty="0">
                <a:latin typeface="Baskerville Old Face" panose="02020602080505020303" pitchFamily="18" charset="0"/>
              </a:rPr>
              <a:t>Mary </a:t>
            </a:r>
            <a:r>
              <a:rPr lang="en-US" sz="1200" dirty="0" smtClean="0">
                <a:latin typeface="Baskerville Old Face" panose="02020602080505020303" pitchFamily="18" charset="0"/>
              </a:rPr>
              <a:t>Arnold……………Community Representative</a:t>
            </a:r>
            <a:endParaRPr lang="en-US" sz="1200" dirty="0">
              <a:latin typeface="Baskerville Old Face" panose="02020602080505020303" pitchFamily="18" charset="0"/>
            </a:endParaRPr>
          </a:p>
          <a:p>
            <a:pPr marL="0" indent="0">
              <a:buNone/>
            </a:pPr>
            <a:r>
              <a:rPr lang="en-US" sz="1200" dirty="0" smtClean="0">
                <a:latin typeface="Baskerville Old Face" panose="02020602080505020303" pitchFamily="18" charset="0"/>
              </a:rPr>
              <a:t>Jeanie Blake.…………..Community Representative</a:t>
            </a:r>
          </a:p>
          <a:p>
            <a:pPr marL="0" indent="0">
              <a:buNone/>
            </a:pPr>
            <a:r>
              <a:rPr lang="en-US" sz="1200" dirty="0" smtClean="0">
                <a:latin typeface="Baskerville Old Face" panose="02020602080505020303" pitchFamily="18" charset="0"/>
              </a:rPr>
              <a:t>Kelly Coffey……………</a:t>
            </a:r>
            <a:r>
              <a:rPr lang="en-US" sz="1200" dirty="0">
                <a:latin typeface="Baskerville Old Face" panose="02020602080505020303" pitchFamily="18" charset="0"/>
              </a:rPr>
              <a:t>Community Representative</a:t>
            </a:r>
          </a:p>
          <a:p>
            <a:pPr marL="0" indent="0">
              <a:buNone/>
            </a:pPr>
            <a:r>
              <a:rPr lang="en-US" sz="1200" dirty="0" smtClean="0">
                <a:latin typeface="Baskerville Old Face" panose="02020602080505020303" pitchFamily="18" charset="0"/>
              </a:rPr>
              <a:t>Candy </a:t>
            </a:r>
            <a:r>
              <a:rPr lang="en-US" sz="1200" dirty="0" err="1">
                <a:latin typeface="Baskerville Old Face" panose="02020602080505020303" pitchFamily="18" charset="0"/>
              </a:rPr>
              <a:t>Emmert</a:t>
            </a:r>
            <a:r>
              <a:rPr lang="en-US" sz="1200" dirty="0">
                <a:latin typeface="Baskerville Old Face" panose="02020602080505020303" pitchFamily="18" charset="0"/>
              </a:rPr>
              <a:t>…………Community Representative</a:t>
            </a:r>
          </a:p>
          <a:p>
            <a:pPr marL="0" indent="0">
              <a:buNone/>
            </a:pPr>
            <a:r>
              <a:rPr lang="en-US" sz="1200" dirty="0" smtClean="0">
                <a:latin typeface="Baskerville Old Face" panose="02020602080505020303" pitchFamily="18" charset="0"/>
              </a:rPr>
              <a:t>Jason Glass………………Policy Council Representative</a:t>
            </a:r>
          </a:p>
          <a:p>
            <a:pPr marL="0" indent="0">
              <a:buNone/>
            </a:pPr>
            <a:r>
              <a:rPr lang="en-US" sz="1200" dirty="0" smtClean="0">
                <a:latin typeface="Baskerville Old Face" panose="02020602080505020303" pitchFamily="18" charset="0"/>
              </a:rPr>
              <a:t>Colleen Romito…………Community Representative</a:t>
            </a:r>
            <a:endParaRPr lang="en-US" sz="1200" dirty="0">
              <a:latin typeface="Baskerville Old Face" panose="02020602080505020303" pitchFamily="18" charset="0"/>
            </a:endParaRPr>
          </a:p>
          <a:p>
            <a:pPr marL="0" indent="0">
              <a:buNone/>
            </a:pPr>
            <a:r>
              <a:rPr lang="en-US" sz="1200" dirty="0" smtClean="0">
                <a:latin typeface="Baskerville Old Face" panose="02020602080505020303" pitchFamily="18" charset="0"/>
              </a:rPr>
              <a:t>Amy Wilson…………….</a:t>
            </a:r>
            <a:r>
              <a:rPr lang="en-US" sz="1200" dirty="0">
                <a:latin typeface="Baskerville Old Face" panose="02020602080505020303" pitchFamily="18" charset="0"/>
              </a:rPr>
              <a:t> Community </a:t>
            </a:r>
            <a:r>
              <a:rPr lang="en-US" sz="1200" dirty="0" smtClean="0">
                <a:latin typeface="Baskerville Old Face" panose="02020602080505020303" pitchFamily="18" charset="0"/>
              </a:rPr>
              <a:t>Representative</a:t>
            </a:r>
          </a:p>
          <a:p>
            <a:pPr marL="0" indent="0">
              <a:buNone/>
            </a:pPr>
            <a:r>
              <a:rPr lang="en-US" sz="1200" dirty="0" smtClean="0">
                <a:latin typeface="Baskerville Old Face" panose="02020602080505020303" pitchFamily="18" charset="0"/>
              </a:rPr>
              <a:t>Katie Brown…………….. Community Representative</a:t>
            </a:r>
            <a:endParaRPr lang="en-US" sz="1200" dirty="0">
              <a:latin typeface="Baskerville Old Face" panose="02020602080505020303" pitchFamily="18" charset="0"/>
            </a:endParaRPr>
          </a:p>
          <a:p>
            <a:pPr marL="0" indent="0">
              <a:buNone/>
            </a:pPr>
            <a:endParaRPr lang="en-US" sz="1200" dirty="0"/>
          </a:p>
        </p:txBody>
      </p:sp>
      <p:sp>
        <p:nvSpPr>
          <p:cNvPr id="3" name="Slide Number Placeholder 2"/>
          <p:cNvSpPr>
            <a:spLocks noGrp="1"/>
          </p:cNvSpPr>
          <p:nvPr>
            <p:ph type="sldNum" sz="quarter" idx="12"/>
          </p:nvPr>
        </p:nvSpPr>
        <p:spPr/>
        <p:txBody>
          <a:bodyPr/>
          <a:lstStyle/>
          <a:p>
            <a:fld id="{E5137D0E-4A4F-4307-8994-C1891D747D59}" type="slidenum">
              <a:rPr lang="en-US" smtClean="0"/>
              <a:t>15</a:t>
            </a:fld>
            <a:endParaRPr lang="en-US"/>
          </a:p>
        </p:txBody>
      </p:sp>
      <p:sp>
        <p:nvSpPr>
          <p:cNvPr id="10" name="TextBox 9"/>
          <p:cNvSpPr txBox="1"/>
          <p:nvPr/>
        </p:nvSpPr>
        <p:spPr>
          <a:xfrm>
            <a:off x="6238263" y="1981200"/>
            <a:ext cx="4700326" cy="3231654"/>
          </a:xfrm>
          <a:prstGeom prst="rect">
            <a:avLst/>
          </a:prstGeom>
          <a:noFill/>
        </p:spPr>
        <p:txBody>
          <a:bodyPr wrap="none" rtlCol="0">
            <a:spAutoFit/>
          </a:bodyPr>
          <a:lstStyle/>
          <a:p>
            <a:r>
              <a:rPr lang="en-US" sz="1200" dirty="0" smtClean="0">
                <a:latin typeface="Arial" panose="020B0604020202020204" pitchFamily="34" charset="0"/>
                <a:cs typeface="Arial" panose="020B0604020202020204" pitchFamily="34" charset="0"/>
              </a:rPr>
              <a:t>The policy council representative works in a partnership</a:t>
            </a:r>
          </a:p>
          <a:p>
            <a:r>
              <a:rPr lang="en-US" sz="1200" dirty="0">
                <a:latin typeface="Arial" panose="020B0604020202020204" pitchFamily="34" charset="0"/>
                <a:cs typeface="Arial" panose="020B0604020202020204" pitchFamily="34" charset="0"/>
              </a:rPr>
              <a:t>w</a:t>
            </a:r>
            <a:r>
              <a:rPr lang="en-US" sz="1200" dirty="0" smtClean="0">
                <a:latin typeface="Arial" panose="020B0604020202020204" pitchFamily="34" charset="0"/>
                <a:cs typeface="Arial" panose="020B0604020202020204" pitchFamily="34" charset="0"/>
              </a:rPr>
              <a:t>ith key management staff and the board if directors to make</a:t>
            </a:r>
          </a:p>
          <a:p>
            <a:r>
              <a:rPr lang="en-US" sz="1200" dirty="0">
                <a:latin typeface="Arial" panose="020B0604020202020204" pitchFamily="34" charset="0"/>
                <a:cs typeface="Arial" panose="020B0604020202020204" pitchFamily="34" charset="0"/>
              </a:rPr>
              <a:t>d</a:t>
            </a:r>
            <a:r>
              <a:rPr lang="en-US" sz="1200" dirty="0" smtClean="0">
                <a:latin typeface="Arial" panose="020B0604020202020204" pitchFamily="34" charset="0"/>
                <a:cs typeface="Arial" panose="020B0604020202020204" pitchFamily="34" charset="0"/>
              </a:rPr>
              <a:t>ecisions about the design and operation of the Head Start</a:t>
            </a:r>
          </a:p>
          <a:p>
            <a:r>
              <a:rPr lang="en-US" sz="1200" dirty="0">
                <a:latin typeface="Arial" panose="020B0604020202020204" pitchFamily="34" charset="0"/>
                <a:cs typeface="Arial" panose="020B0604020202020204" pitchFamily="34" charset="0"/>
              </a:rPr>
              <a:t>p</a:t>
            </a:r>
            <a:r>
              <a:rPr lang="en-US" sz="1200" dirty="0" smtClean="0">
                <a:latin typeface="Arial" panose="020B0604020202020204" pitchFamily="34" charset="0"/>
                <a:cs typeface="Arial" panose="020B0604020202020204" pitchFamily="34" charset="0"/>
              </a:rPr>
              <a:t>rogram.</a:t>
            </a:r>
          </a:p>
          <a:p>
            <a:endParaRPr lang="en-US" sz="1200" dirty="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The council also serves as a link to the parent committee, grantee,</a:t>
            </a:r>
          </a:p>
          <a:p>
            <a:r>
              <a:rPr lang="en-US" sz="1200" dirty="0" smtClean="0">
                <a:latin typeface="Arial" panose="020B0604020202020204" pitchFamily="34" charset="0"/>
                <a:cs typeface="Arial" panose="020B0604020202020204" pitchFamily="34" charset="0"/>
              </a:rPr>
              <a:t>public/private organizations and the community.</a:t>
            </a:r>
          </a:p>
          <a:p>
            <a:endParaRPr lang="en-US" sz="1200" dirty="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Tabby Schneider</a:t>
            </a:r>
          </a:p>
          <a:p>
            <a:r>
              <a:rPr lang="en-US" sz="1200" dirty="0" smtClean="0">
                <a:latin typeface="Arial" panose="020B0604020202020204" pitchFamily="34" charset="0"/>
                <a:cs typeface="Arial" panose="020B0604020202020204" pitchFamily="34" charset="0"/>
              </a:rPr>
              <a:t>Kerry Smith</a:t>
            </a:r>
          </a:p>
          <a:p>
            <a:r>
              <a:rPr lang="en-US" sz="1200" dirty="0" smtClean="0">
                <a:latin typeface="Arial" panose="020B0604020202020204" pitchFamily="34" charset="0"/>
                <a:cs typeface="Arial" panose="020B0604020202020204" pitchFamily="34" charset="0"/>
              </a:rPr>
              <a:t>Kimberly Gibson</a:t>
            </a:r>
          </a:p>
          <a:p>
            <a:r>
              <a:rPr lang="en-US" sz="1200" dirty="0" smtClean="0">
                <a:latin typeface="Arial" panose="020B0604020202020204" pitchFamily="34" charset="0"/>
                <a:cs typeface="Arial" panose="020B0604020202020204" pitchFamily="34" charset="0"/>
              </a:rPr>
              <a:t>Amy </a:t>
            </a:r>
            <a:r>
              <a:rPr lang="en-US" sz="1200" dirty="0" err="1" smtClean="0">
                <a:latin typeface="Arial" panose="020B0604020202020204" pitchFamily="34" charset="0"/>
                <a:cs typeface="Arial" panose="020B0604020202020204" pitchFamily="34" charset="0"/>
              </a:rPr>
              <a:t>Newlon</a:t>
            </a:r>
            <a:endParaRPr lang="en-US"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Holly </a:t>
            </a:r>
            <a:r>
              <a:rPr lang="en-US" sz="1200" dirty="0" err="1" smtClean="0">
                <a:latin typeface="Arial" panose="020B0604020202020204" pitchFamily="34" charset="0"/>
                <a:cs typeface="Arial" panose="020B0604020202020204" pitchFamily="34" charset="0"/>
              </a:rPr>
              <a:t>Wison</a:t>
            </a:r>
            <a:endParaRPr lang="en-US"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Chelsey Spencer</a:t>
            </a:r>
          </a:p>
          <a:p>
            <a:r>
              <a:rPr lang="en-US" sz="1200" dirty="0" err="1" smtClean="0">
                <a:latin typeface="Arial" panose="020B0604020202020204" pitchFamily="34" charset="0"/>
                <a:cs typeface="Arial" panose="020B0604020202020204" pitchFamily="34" charset="0"/>
              </a:rPr>
              <a:t>Jasmynn</a:t>
            </a:r>
            <a:r>
              <a:rPr lang="en-US" sz="1200" dirty="0" smtClean="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a:t>
            </a:r>
            <a:r>
              <a:rPr lang="en-US" sz="1200" dirty="0" err="1" smtClean="0">
                <a:latin typeface="Arial" panose="020B0604020202020204" pitchFamily="34" charset="0"/>
                <a:cs typeface="Arial" panose="020B0604020202020204" pitchFamily="34" charset="0"/>
              </a:rPr>
              <a:t>abler</a:t>
            </a:r>
            <a:endParaRPr lang="en-US" sz="1200" dirty="0" smtClean="0">
              <a:latin typeface="Arial" panose="020B0604020202020204" pitchFamily="34" charset="0"/>
              <a:cs typeface="Arial" panose="020B0604020202020204" pitchFamily="34" charset="0"/>
            </a:endParaRPr>
          </a:p>
          <a:p>
            <a:r>
              <a:rPr lang="en-US" sz="1200" smtClean="0">
                <a:latin typeface="Arial" panose="020B0604020202020204" pitchFamily="34" charset="0"/>
                <a:cs typeface="Arial" panose="020B0604020202020204" pitchFamily="34" charset="0"/>
              </a:rPr>
              <a:t>Lila </a:t>
            </a:r>
            <a:r>
              <a:rPr lang="en-US" sz="1200" dirty="0" err="1" smtClean="0">
                <a:latin typeface="Arial" panose="020B0604020202020204" pitchFamily="34" charset="0"/>
                <a:cs typeface="Arial" panose="020B0604020202020204" pitchFamily="34" charset="0"/>
              </a:rPr>
              <a:t>Fansler</a:t>
            </a:r>
            <a:endParaRPr lang="en-US" sz="1200" dirty="0" smtClean="0">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p:txBody>
      </p:sp>
      <p:sp>
        <p:nvSpPr>
          <p:cNvPr id="11" name="Rectangle 10"/>
          <p:cNvSpPr/>
          <p:nvPr/>
        </p:nvSpPr>
        <p:spPr>
          <a:xfrm>
            <a:off x="6022720" y="1781175"/>
            <a:ext cx="5177092" cy="37814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397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4386</TotalTime>
  <Words>739</Words>
  <Application>Microsoft Office PowerPoint</Application>
  <PresentationFormat>Custom</PresentationFormat>
  <Paragraphs>139</Paragraphs>
  <Slides>15</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Aharoni</vt:lpstr>
      <vt:lpstr>Arial</vt:lpstr>
      <vt:lpstr>Baskerville Old Face</vt:lpstr>
      <vt:lpstr>Cambria</vt:lpstr>
      <vt:lpstr>Candara</vt:lpstr>
      <vt:lpstr>Palatino Linotype</vt:lpstr>
      <vt:lpstr>Times New Roman</vt:lpstr>
      <vt:lpstr>Trebuchet MS</vt:lpstr>
      <vt:lpstr>Wingdings</vt:lpstr>
      <vt:lpstr>Wingdings 3</vt:lpstr>
      <vt:lpstr>Facet</vt:lpstr>
      <vt:lpstr>  Muskingum County Head Start Child Care Resources, Inc. Annual Report 2018-2019</vt:lpstr>
      <vt:lpstr>PowerPoint Presentation</vt:lpstr>
      <vt:lpstr>PowerPoint Presentation</vt:lpstr>
      <vt:lpstr>Our Mission</vt:lpstr>
      <vt:lpstr>Head Start – serving 210 children.  Head Start is a comprehensive child development program which serves children from 3 years to compulsory school age in the Muskingum County area; it is child focused with an overall goal of  increasing school readiness and social competence of young children in low-income families.  Early Head Start – serving 20 children 0-3 years old and 2 pregnant women.  EHS is a comprehensive program to ensure needed services are provided to children, families and pregnant women.  Early Childhood Education (ECE) – serving 64 children.  This program is an Ohio Department of Education funded public preschool serving children only 4 years to compulsory school age in the Zanesville City area.  Children discover and explore their world through play and interactions through peers.   We provide a full day of service by providing Head Start for 3 ½ hours and ECE for 3 ½ hours per day at Carr, Bonifield, Larzelere, and Durban 2.</vt:lpstr>
      <vt:lpstr>All sites Adams Lane (ALPS), Blue Avenue, Carr, Durban Drive, Larzelere Avenue, and the YMCA  have received the Step up To Quality highest rating—a level 5.       Head Start Teachers provide 2 home visits and 2 Parent/Teacher conferences each year to help families prepare their children for Kindergarten.  Family Advocates provide parent and family engagement, parent education and referral services to Head Start children and families.  Implemented an Intergenerational Program at Carr Head Start center in collaboration with the Carr Adult Daycare Program.  We received a duration grant which increased Durban 1 and Durban 3 to full day (1020 hours).  </vt:lpstr>
      <vt:lpstr>               Art Exhibit Library Reception – October 24, 2019 at the John McIntire Library  Annual Feast – November 20-21, 2019 at Coburn United Methodist Church  Dr. Seuss Birthday Celebration - March 5, 2020 at Grace United Methodist Church  Family In Days at all the classrooms throughout the school year  </vt:lpstr>
      <vt:lpstr>ENROLLMENT BENEFITS</vt:lpstr>
      <vt:lpstr>How we prepare our children for Kindergarten:  Engage parents as partners in child’s education.  Design activities that support the Early Learning Development Standards / Head Start Early Learning Outcomes Framework.  Individualize according to student needs.  Collaborate with elementary schools, particularly Zanesville City Schools, to provide continuation of service and develop school readiness.  Monitor school readiness goals three (3) times a year.  School Readiness Goals are  shared with Zanesville City Schools annually to help prepare students of Kindergarten age.</vt:lpstr>
      <vt:lpstr>School Readiness Goals  (At A Glance)  Scores below indicate children are meeting or exceeding expectations for their age.       Beginning Fall Score Ending Spring Score   Growth     Social - Emotional   63%     79%      16% Physical      66%     87%      21% Mathematics    45%     72%       27% Language     63%     85%      22% Literacy     48%     76%      28% Cognition     58%     82%      24%    </vt:lpstr>
      <vt:lpstr>Outcomes  (At A Glance)  Scores below indicate children are meeting or exceeding expectations for their age.        Fall Score    Spring Score   Growth      Social – Emotional   67%     72%     5%  *Physical     100%     83%     -17% *Mathematics   83%     79%     -4% *Language   88%     75%     -13% *Literacy    80%     77%     -3%  Cognition   87%     89%     2%  *Outcomes didn’t increase due to starting program in October and high turnover with Home Base program.</vt:lpstr>
      <vt:lpstr>ANNUAL FISCAL REPORT</vt:lpstr>
      <vt:lpstr>Personnel……………………..            $1,510,340 Fringe Benefits……………….          $450,592 Supplies………………………              $119,325 Children’s Food/Supplies…….     $126,901 Contractual………………….          $96,625 Transportation……………….           $36,136 Facilities/Utilities……………         $142,125 Other…………………………               $289,485 Equipment…………………...           $16,607                                       $2,788,136  In-Kind……………………...         $574,342    Total…………………………              $3,362,478</vt:lpstr>
      <vt:lpstr>PowerPoint Presentation</vt:lpstr>
      <vt:lpstr>Board of Directors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Muskingum County Head Start  Annual Report 2016-2017</dc:title>
  <dc:creator>Pam Bryan</dc:creator>
  <cp:lastModifiedBy>Pam Bryan</cp:lastModifiedBy>
  <cp:revision>122</cp:revision>
  <cp:lastPrinted>2020-03-26T16:29:55Z</cp:lastPrinted>
  <dcterms:created xsi:type="dcterms:W3CDTF">2018-02-06T19:44:33Z</dcterms:created>
  <dcterms:modified xsi:type="dcterms:W3CDTF">2020-03-26T18:48:15Z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74063800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