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7" r:id="rId1"/>
    <p:sldMasterId id="2147483969" r:id="rId2"/>
  </p:sldMasterIdLst>
  <p:notesMasterIdLst>
    <p:notesMasterId r:id="rId18"/>
  </p:notesMasterIdLst>
  <p:handoutMasterIdLst>
    <p:handoutMasterId r:id="rId19"/>
  </p:handoutMasterIdLst>
  <p:sldIdLst>
    <p:sldId id="257" r:id="rId3"/>
    <p:sldId id="276" r:id="rId4"/>
    <p:sldId id="287" r:id="rId5"/>
    <p:sldId id="269" r:id="rId6"/>
    <p:sldId id="289" r:id="rId7"/>
    <p:sldId id="278" r:id="rId8"/>
    <p:sldId id="290" r:id="rId9"/>
    <p:sldId id="272" r:id="rId10"/>
    <p:sldId id="280" r:id="rId11"/>
    <p:sldId id="258" r:id="rId12"/>
    <p:sldId id="291" r:id="rId13"/>
    <p:sldId id="270" r:id="rId14"/>
    <p:sldId id="283" r:id="rId15"/>
    <p:sldId id="292" r:id="rId16"/>
    <p:sldId id="273" r:id="rId17"/>
  </p:sldIdLst>
  <p:sldSz cx="12188825"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1152">
          <p15:clr>
            <a:srgbClr val="A4A3A4"/>
          </p15:clr>
        </p15:guide>
        <p15:guide id="5" orient="horz" pos="3360">
          <p15:clr>
            <a:srgbClr val="A4A3A4"/>
          </p15:clr>
        </p15:guide>
        <p15:guide id="6" orient="horz" pos="3072">
          <p15:clr>
            <a:srgbClr val="A4A3A4"/>
          </p15:clr>
        </p15:guide>
        <p15:guide id="7" orient="horz" pos="864">
          <p15:clr>
            <a:srgbClr val="A4A3A4"/>
          </p15:clr>
        </p15:guide>
        <p15:guide id="8" orient="horz" pos="528">
          <p15:clr>
            <a:srgbClr val="A4A3A4"/>
          </p15:clr>
        </p15:guide>
        <p15:guide id="9" orient="horz" pos="2784">
          <p15:clr>
            <a:srgbClr val="A4A3A4"/>
          </p15:clr>
        </p15:guide>
        <p15:guide id="10" pos="3839">
          <p15:clr>
            <a:srgbClr val="A4A3A4"/>
          </p15:clr>
        </p15:guide>
        <p15:guide id="11" pos="959">
          <p15:clr>
            <a:srgbClr val="A4A3A4"/>
          </p15:clr>
        </p15:guide>
        <p15:guide id="12" pos="7007">
          <p15:clr>
            <a:srgbClr val="A4A3A4"/>
          </p15:clr>
        </p15:guide>
        <p15:guide id="13" pos="6719">
          <p15:clr>
            <a:srgbClr val="A4A3A4"/>
          </p15:clr>
        </p15:guide>
        <p15:guide id="14" pos="6143">
          <p15:clr>
            <a:srgbClr val="A4A3A4"/>
          </p15:clr>
        </p15:guide>
        <p15:guide id="15" pos="3983">
          <p15:clr>
            <a:srgbClr val="A4A3A4"/>
          </p15:clr>
        </p15:guide>
        <p15:guide id="16" pos="527">
          <p15:clr>
            <a:srgbClr val="A4A3A4"/>
          </p15:clr>
        </p15:guide>
        <p15:guide id="17" pos="7151">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706" autoAdjust="0"/>
  </p:normalViewPr>
  <p:slideViewPr>
    <p:cSldViewPr>
      <p:cViewPr varScale="1">
        <p:scale>
          <a:sx n="78" d="100"/>
          <a:sy n="78" d="100"/>
        </p:scale>
        <p:origin x="102" y="474"/>
      </p:cViewPr>
      <p:guideLst>
        <p:guide orient="horz" pos="2160"/>
        <p:guide orient="horz" pos="1008"/>
        <p:guide orient="horz" pos="3792"/>
        <p:guide orient="horz" pos="1152"/>
        <p:guide orient="horz" pos="3360"/>
        <p:guide orient="horz" pos="3072"/>
        <p:guide orient="horz" pos="864"/>
        <p:guide orient="horz" pos="528"/>
        <p:guide orient="horz" pos="2784"/>
        <p:guide pos="3839"/>
        <p:guide pos="959"/>
        <p:guide pos="7007"/>
        <p:guide pos="6719"/>
        <p:guide pos="6143"/>
        <p:guide pos="3983"/>
        <p:guide pos="527"/>
        <p:guide pos="7151"/>
      </p:guideLst>
    </p:cSldViewPr>
  </p:slideViewPr>
  <p:notesTextViewPr>
    <p:cViewPr>
      <p:scale>
        <a:sx n="1" d="1"/>
        <a:sy n="1" d="1"/>
      </p:scale>
      <p:origin x="0" y="0"/>
    </p:cViewPr>
  </p:notesTextViewPr>
  <p:notesViewPr>
    <p:cSldViewPr>
      <p:cViewPr varScale="1">
        <p:scale>
          <a:sx n="84" d="100"/>
          <a:sy n="84" d="100"/>
        </p:scale>
        <p:origin x="1002" y="60"/>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C62DA5-2A2F-436D-961C-27F71082B80A}" type="doc">
      <dgm:prSet loTypeId="urn:microsoft.com/office/officeart/2005/8/layout/cycle3" loCatId="cycle" qsTypeId="urn:microsoft.com/office/officeart/2005/8/quickstyle/simple1" qsCatId="simple" csTypeId="urn:microsoft.com/office/officeart/2005/8/colors/accent1_1" csCatId="accent1" phldr="1"/>
      <dgm:spPr/>
      <dgm:t>
        <a:bodyPr/>
        <a:lstStyle/>
        <a:p>
          <a:endParaRPr lang="en-US"/>
        </a:p>
      </dgm:t>
    </dgm:pt>
    <dgm:pt modelId="{BF70AF45-7F05-453B-9B84-F6A146359D3C}">
      <dgm:prSet phldrT="[Text]" custT="1"/>
      <dgm:spPr/>
      <dgm:t>
        <a:bodyPr/>
        <a:lstStyle/>
        <a:p>
          <a:r>
            <a:rPr lang="en-US" sz="1200" dirty="0"/>
            <a:t>Head Start served 137 families with 137 children</a:t>
          </a:r>
        </a:p>
      </dgm:t>
      <dgm:extLst>
        <a:ext uri="{E40237B7-FDA0-4F09-8148-C483321AD2D9}">
          <dgm14:cNvPr xmlns:dgm14="http://schemas.microsoft.com/office/drawing/2010/diagram" id="0" name="" title="Task 1"/>
        </a:ext>
      </dgm:extLst>
    </dgm:pt>
    <dgm:pt modelId="{FE741D6D-7588-497C-B378-98F2629BB9EF}" type="parTrans" cxnId="{9D54F492-9A48-40B5-99B0-77A65815C721}">
      <dgm:prSet/>
      <dgm:spPr/>
      <dgm:t>
        <a:bodyPr/>
        <a:lstStyle/>
        <a:p>
          <a:endParaRPr lang="en-US"/>
        </a:p>
      </dgm:t>
    </dgm:pt>
    <dgm:pt modelId="{EF509D38-45B4-40DE-A0DF-06D9D2478DAC}" type="sibTrans" cxnId="{9D54F492-9A48-40B5-99B0-77A65815C721}">
      <dgm:prSet/>
      <dgm:spPr/>
      <dgm:t>
        <a:bodyPr/>
        <a:lstStyle/>
        <a:p>
          <a:endParaRPr lang="en-US"/>
        </a:p>
      </dgm:t>
      <dgm:extLst>
        <a:ext uri="{E40237B7-FDA0-4F09-8148-C483321AD2D9}">
          <dgm14:cNvPr xmlns:dgm14="http://schemas.microsoft.com/office/drawing/2010/diagram" id="0" name="" title="Arrow showing clockwise direction"/>
        </a:ext>
      </dgm:extLst>
    </dgm:pt>
    <dgm:pt modelId="{63CA2DEA-31F6-4CF4-88E6-63724842EACC}">
      <dgm:prSet phldrT="[Text]" custT="1"/>
      <dgm:spPr/>
      <dgm:t>
        <a:bodyPr/>
        <a:lstStyle/>
        <a:p>
          <a:r>
            <a:rPr lang="en-US" sz="1200" dirty="0"/>
            <a:t>Early Head Start served 45 families with 49 children &amp; 3 pregnant women</a:t>
          </a:r>
        </a:p>
        <a:p>
          <a:endParaRPr lang="en-US" sz="900" dirty="0"/>
        </a:p>
      </dgm:t>
      <dgm:extLst>
        <a:ext uri="{E40237B7-FDA0-4F09-8148-C483321AD2D9}">
          <dgm14:cNvPr xmlns:dgm14="http://schemas.microsoft.com/office/drawing/2010/diagram" id="0" name="" title="Task 2"/>
        </a:ext>
      </dgm:extLst>
    </dgm:pt>
    <dgm:pt modelId="{F24D3743-3BAB-4121-937F-7A1AB8F2477A}" type="parTrans" cxnId="{8004C9FB-4B8F-4EDA-BFED-1E99947F14D1}">
      <dgm:prSet/>
      <dgm:spPr/>
      <dgm:t>
        <a:bodyPr/>
        <a:lstStyle/>
        <a:p>
          <a:endParaRPr lang="en-US"/>
        </a:p>
      </dgm:t>
    </dgm:pt>
    <dgm:pt modelId="{30559FF1-E3F5-41E8-94EA-9DDAAF7240F9}" type="sibTrans" cxnId="{8004C9FB-4B8F-4EDA-BFED-1E99947F14D1}">
      <dgm:prSet/>
      <dgm:spPr/>
      <dgm:t>
        <a:bodyPr/>
        <a:lstStyle/>
        <a:p>
          <a:endParaRPr lang="en-US"/>
        </a:p>
      </dgm:t>
    </dgm:pt>
    <dgm:pt modelId="{2A04600B-ADF7-4BE9-933C-2309B67F2DB8}">
      <dgm:prSet phldrT="[Text]" custT="1"/>
      <dgm:spPr/>
      <dgm:t>
        <a:bodyPr/>
        <a:lstStyle/>
        <a:p>
          <a:r>
            <a:rPr lang="en-US" sz="1200" dirty="0"/>
            <a:t>Average Monthly Enrollment:                HS Children 85%</a:t>
          </a:r>
        </a:p>
        <a:p>
          <a:r>
            <a:rPr lang="en-US" sz="1200" dirty="0"/>
            <a:t>*EHS Children 82%</a:t>
          </a:r>
        </a:p>
      </dgm:t>
      <dgm:extLst>
        <a:ext uri="{E40237B7-FDA0-4F09-8148-C483321AD2D9}">
          <dgm14:cNvPr xmlns:dgm14="http://schemas.microsoft.com/office/drawing/2010/diagram" id="0" name="" title="Task 3"/>
        </a:ext>
      </dgm:extLst>
    </dgm:pt>
    <dgm:pt modelId="{BC4974DB-2187-4F03-8E80-1FD9F1638001}" type="parTrans" cxnId="{63EAD1FB-574C-40DB-A937-07AFBB797323}">
      <dgm:prSet/>
      <dgm:spPr/>
      <dgm:t>
        <a:bodyPr/>
        <a:lstStyle/>
        <a:p>
          <a:endParaRPr lang="en-US"/>
        </a:p>
      </dgm:t>
    </dgm:pt>
    <dgm:pt modelId="{95CC6B17-9BC3-4B13-96B6-5372B8AF3CC0}" type="sibTrans" cxnId="{63EAD1FB-574C-40DB-A937-07AFBB797323}">
      <dgm:prSet/>
      <dgm:spPr/>
      <dgm:t>
        <a:bodyPr/>
        <a:lstStyle/>
        <a:p>
          <a:endParaRPr lang="en-US"/>
        </a:p>
      </dgm:t>
    </dgm:pt>
    <dgm:pt modelId="{89FFD1B1-83F5-4E55-AB67-A892038B615E}">
      <dgm:prSet phldrT="[Text]" custT="1"/>
      <dgm:spPr/>
      <dgm:t>
        <a:bodyPr/>
        <a:lstStyle/>
        <a:p>
          <a:r>
            <a:rPr lang="en-US" sz="1200" dirty="0">
              <a:solidFill>
                <a:schemeClr val="tx1"/>
              </a:solidFill>
            </a:rPr>
            <a:t>HS/EHS Home Visits made by Family Service staff an average of 3 per family</a:t>
          </a:r>
        </a:p>
      </dgm:t>
      <dgm:extLst>
        <a:ext uri="{E40237B7-FDA0-4F09-8148-C483321AD2D9}">
          <dgm14:cNvPr xmlns:dgm14="http://schemas.microsoft.com/office/drawing/2010/diagram" id="0" name="" title="Task 4"/>
        </a:ext>
      </dgm:extLst>
    </dgm:pt>
    <dgm:pt modelId="{960564C4-1CE0-4EE8-98B7-97E95C8A3DF6}" type="parTrans" cxnId="{0B035D58-4A3E-4B92-87EC-7E5CE1DA1EE8}">
      <dgm:prSet/>
      <dgm:spPr/>
      <dgm:t>
        <a:bodyPr/>
        <a:lstStyle/>
        <a:p>
          <a:endParaRPr lang="en-US"/>
        </a:p>
      </dgm:t>
    </dgm:pt>
    <dgm:pt modelId="{4FB5A869-F3B9-4CA5-91C3-28D47C1A7F10}" type="sibTrans" cxnId="{0B035D58-4A3E-4B92-87EC-7E5CE1DA1EE8}">
      <dgm:prSet/>
      <dgm:spPr/>
      <dgm:t>
        <a:bodyPr/>
        <a:lstStyle/>
        <a:p>
          <a:endParaRPr lang="en-US"/>
        </a:p>
      </dgm:t>
    </dgm:pt>
    <dgm:pt modelId="{7C63F5DD-85B9-42D3-8D98-A8E103092C2B}">
      <dgm:prSet phldrT="[Text]" custT="1"/>
      <dgm:spPr/>
      <dgm:t>
        <a:bodyPr/>
        <a:lstStyle/>
        <a:p>
          <a:r>
            <a:rPr lang="en-US" sz="1100" dirty="0">
              <a:solidFill>
                <a:schemeClr val="tx1"/>
              </a:solidFill>
            </a:rPr>
            <a:t>HS enrolled children 100% received </a:t>
          </a:r>
          <a:br>
            <a:rPr lang="en-US" sz="1100" dirty="0">
              <a:solidFill>
                <a:schemeClr val="tx1"/>
              </a:solidFill>
            </a:rPr>
          </a:br>
          <a:r>
            <a:rPr lang="en-US" sz="1100" dirty="0">
              <a:solidFill>
                <a:schemeClr val="tx1"/>
              </a:solidFill>
            </a:rPr>
            <a:t>Medical Exams</a:t>
          </a:r>
        </a:p>
        <a:p>
          <a:r>
            <a:rPr lang="en-US" sz="1100" dirty="0">
              <a:solidFill>
                <a:schemeClr val="tx1"/>
              </a:solidFill>
            </a:rPr>
            <a:t>85%  received</a:t>
          </a:r>
          <a:br>
            <a:rPr lang="en-US" sz="1100" dirty="0">
              <a:solidFill>
                <a:schemeClr val="tx1"/>
              </a:solidFill>
            </a:rPr>
          </a:br>
          <a:r>
            <a:rPr lang="en-US" sz="1100" dirty="0">
              <a:solidFill>
                <a:schemeClr val="tx1"/>
              </a:solidFill>
            </a:rPr>
            <a:t>Dental Exams</a:t>
          </a:r>
        </a:p>
      </dgm:t>
      <dgm:extLst>
        <a:ext uri="{E40237B7-FDA0-4F09-8148-C483321AD2D9}">
          <dgm14:cNvPr xmlns:dgm14="http://schemas.microsoft.com/office/drawing/2010/diagram" id="0" name="" title="Task 5"/>
        </a:ext>
      </dgm:extLst>
    </dgm:pt>
    <dgm:pt modelId="{A2B122DF-66F4-47D5-8861-25D521DE88D9}" type="parTrans" cxnId="{5D810978-30D9-4EEF-8462-9F1B23D73D78}">
      <dgm:prSet/>
      <dgm:spPr/>
      <dgm:t>
        <a:bodyPr/>
        <a:lstStyle/>
        <a:p>
          <a:endParaRPr lang="en-US"/>
        </a:p>
      </dgm:t>
    </dgm:pt>
    <dgm:pt modelId="{6A9FCCFE-E2A1-40B1-8168-6105E40DC83F}" type="sibTrans" cxnId="{5D810978-30D9-4EEF-8462-9F1B23D73D78}">
      <dgm:prSet/>
      <dgm:spPr/>
      <dgm:t>
        <a:bodyPr/>
        <a:lstStyle/>
        <a:p>
          <a:endParaRPr lang="en-US"/>
        </a:p>
      </dgm:t>
    </dgm:pt>
    <dgm:pt modelId="{C0539B89-AF0C-4162-9562-527BB4779069}" type="pres">
      <dgm:prSet presAssocID="{01C62DA5-2A2F-436D-961C-27F71082B80A}" presName="Name0" presStyleCnt="0">
        <dgm:presLayoutVars>
          <dgm:dir/>
          <dgm:resizeHandles val="exact"/>
        </dgm:presLayoutVars>
      </dgm:prSet>
      <dgm:spPr/>
    </dgm:pt>
    <dgm:pt modelId="{6D9F3CEF-83BD-4749-A741-36ED36AAC48C}" type="pres">
      <dgm:prSet presAssocID="{01C62DA5-2A2F-436D-961C-27F71082B80A}" presName="cycle" presStyleCnt="0"/>
      <dgm:spPr/>
    </dgm:pt>
    <dgm:pt modelId="{8054AAE3-D4C6-4BAB-8D9D-88E7BBFD12E5}" type="pres">
      <dgm:prSet presAssocID="{BF70AF45-7F05-453B-9B84-F6A146359D3C}" presName="nodeFirstNode" presStyleLbl="node1" presStyleIdx="0" presStyleCnt="5" custRadScaleRad="103684" custRadScaleInc="2608">
        <dgm:presLayoutVars>
          <dgm:bulletEnabled val="1"/>
        </dgm:presLayoutVars>
      </dgm:prSet>
      <dgm:spPr/>
    </dgm:pt>
    <dgm:pt modelId="{E6D71727-5E12-4D96-AE1A-0D3EEA528ABE}" type="pres">
      <dgm:prSet presAssocID="{EF509D38-45B4-40DE-A0DF-06D9D2478DAC}" presName="sibTransFirstNode" presStyleLbl="bgShp" presStyleIdx="0" presStyleCnt="1" custScaleX="111489" custLinFactNeighborX="-14166" custLinFactNeighborY="-150"/>
      <dgm:spPr/>
    </dgm:pt>
    <dgm:pt modelId="{CB545A5D-75C9-49DB-AD8B-B348DB1A7A4A}" type="pres">
      <dgm:prSet presAssocID="{63CA2DEA-31F6-4CF4-88E6-63724842EACC}" presName="nodeFollowingNodes" presStyleLbl="node1" presStyleIdx="1" presStyleCnt="5" custAng="0" custScaleX="90782" custScaleY="106913" custRadScaleRad="100338" custRadScaleInc="-4281">
        <dgm:presLayoutVars>
          <dgm:bulletEnabled val="1"/>
        </dgm:presLayoutVars>
      </dgm:prSet>
      <dgm:spPr/>
    </dgm:pt>
    <dgm:pt modelId="{7FAAA5A5-C0CF-4BAE-8E75-BF0E96369C22}" type="pres">
      <dgm:prSet presAssocID="{2A04600B-ADF7-4BE9-933C-2309B67F2DB8}" presName="nodeFollowingNodes" presStyleLbl="node1" presStyleIdx="2" presStyleCnt="5" custRadScaleRad="98350" custRadScaleInc="-62396">
        <dgm:presLayoutVars>
          <dgm:bulletEnabled val="1"/>
        </dgm:presLayoutVars>
      </dgm:prSet>
      <dgm:spPr/>
    </dgm:pt>
    <dgm:pt modelId="{00D0B52D-2A0F-4D47-83A4-4DDE411B4460}" type="pres">
      <dgm:prSet presAssocID="{89FFD1B1-83F5-4E55-AB67-A892038B615E}" presName="nodeFollowingNodes" presStyleLbl="node1" presStyleIdx="3" presStyleCnt="5" custAng="0" custScaleX="113065" custRadScaleRad="91647" custRadScaleInc="-64047">
        <dgm:presLayoutVars>
          <dgm:bulletEnabled val="1"/>
        </dgm:presLayoutVars>
      </dgm:prSet>
      <dgm:spPr/>
    </dgm:pt>
    <dgm:pt modelId="{B10813D8-140F-424F-845A-D15528B6A811}" type="pres">
      <dgm:prSet presAssocID="{7C63F5DD-85B9-42D3-8D98-A8E103092C2B}" presName="nodeFollowingNodes" presStyleLbl="node1" presStyleIdx="4" presStyleCnt="5" custScaleY="121616" custRadScaleRad="105514" custRadScaleInc="10109">
        <dgm:presLayoutVars>
          <dgm:bulletEnabled val="1"/>
        </dgm:presLayoutVars>
      </dgm:prSet>
      <dgm:spPr/>
    </dgm:pt>
  </dgm:ptLst>
  <dgm:cxnLst>
    <dgm:cxn modelId="{7900073E-0038-4ECD-A015-A6314D1A920F}" type="presOf" srcId="{EF509D38-45B4-40DE-A0DF-06D9D2478DAC}" destId="{E6D71727-5E12-4D96-AE1A-0D3EEA528ABE}" srcOrd="0" destOrd="0" presId="urn:microsoft.com/office/officeart/2005/8/layout/cycle3"/>
    <dgm:cxn modelId="{F821F770-C360-4E61-B991-19A68055C566}" type="presOf" srcId="{7C63F5DD-85B9-42D3-8D98-A8E103092C2B}" destId="{B10813D8-140F-424F-845A-D15528B6A811}" srcOrd="0" destOrd="0" presId="urn:microsoft.com/office/officeart/2005/8/layout/cycle3"/>
    <dgm:cxn modelId="{5D810978-30D9-4EEF-8462-9F1B23D73D78}" srcId="{01C62DA5-2A2F-436D-961C-27F71082B80A}" destId="{7C63F5DD-85B9-42D3-8D98-A8E103092C2B}" srcOrd="4" destOrd="0" parTransId="{A2B122DF-66F4-47D5-8861-25D521DE88D9}" sibTransId="{6A9FCCFE-E2A1-40B1-8168-6105E40DC83F}"/>
    <dgm:cxn modelId="{0B035D58-4A3E-4B92-87EC-7E5CE1DA1EE8}" srcId="{01C62DA5-2A2F-436D-961C-27F71082B80A}" destId="{89FFD1B1-83F5-4E55-AB67-A892038B615E}" srcOrd="3" destOrd="0" parTransId="{960564C4-1CE0-4EE8-98B7-97E95C8A3DF6}" sibTransId="{4FB5A869-F3B9-4CA5-91C3-28D47C1A7F10}"/>
    <dgm:cxn modelId="{223CE486-7CF8-4EF1-B612-A082B9F94D3D}" type="presOf" srcId="{89FFD1B1-83F5-4E55-AB67-A892038B615E}" destId="{00D0B52D-2A0F-4D47-83A4-4DDE411B4460}" srcOrd="0" destOrd="0" presId="urn:microsoft.com/office/officeart/2005/8/layout/cycle3"/>
    <dgm:cxn modelId="{9D54F492-9A48-40B5-99B0-77A65815C721}" srcId="{01C62DA5-2A2F-436D-961C-27F71082B80A}" destId="{BF70AF45-7F05-453B-9B84-F6A146359D3C}" srcOrd="0" destOrd="0" parTransId="{FE741D6D-7588-497C-B378-98F2629BB9EF}" sibTransId="{EF509D38-45B4-40DE-A0DF-06D9D2478DAC}"/>
    <dgm:cxn modelId="{6C29D7A2-F20D-4463-9325-1A0DDF2678DD}" type="presOf" srcId="{BF70AF45-7F05-453B-9B84-F6A146359D3C}" destId="{8054AAE3-D4C6-4BAB-8D9D-88E7BBFD12E5}" srcOrd="0" destOrd="0" presId="urn:microsoft.com/office/officeart/2005/8/layout/cycle3"/>
    <dgm:cxn modelId="{141262A7-7486-4855-8B18-6C0BFBC93191}" type="presOf" srcId="{01C62DA5-2A2F-436D-961C-27F71082B80A}" destId="{C0539B89-AF0C-4162-9562-527BB4779069}" srcOrd="0" destOrd="0" presId="urn:microsoft.com/office/officeart/2005/8/layout/cycle3"/>
    <dgm:cxn modelId="{9CA555C3-1D59-48BC-AC03-60E42655AAF6}" type="presOf" srcId="{2A04600B-ADF7-4BE9-933C-2309B67F2DB8}" destId="{7FAAA5A5-C0CF-4BAE-8E75-BF0E96369C22}" srcOrd="0" destOrd="0" presId="urn:microsoft.com/office/officeart/2005/8/layout/cycle3"/>
    <dgm:cxn modelId="{3F1583E2-783D-4219-9D6A-3820970FEA83}" type="presOf" srcId="{63CA2DEA-31F6-4CF4-88E6-63724842EACC}" destId="{CB545A5D-75C9-49DB-AD8B-B348DB1A7A4A}" srcOrd="0" destOrd="0" presId="urn:microsoft.com/office/officeart/2005/8/layout/cycle3"/>
    <dgm:cxn modelId="{8004C9FB-4B8F-4EDA-BFED-1E99947F14D1}" srcId="{01C62DA5-2A2F-436D-961C-27F71082B80A}" destId="{63CA2DEA-31F6-4CF4-88E6-63724842EACC}" srcOrd="1" destOrd="0" parTransId="{F24D3743-3BAB-4121-937F-7A1AB8F2477A}" sibTransId="{30559FF1-E3F5-41E8-94EA-9DDAAF7240F9}"/>
    <dgm:cxn modelId="{63EAD1FB-574C-40DB-A937-07AFBB797323}" srcId="{01C62DA5-2A2F-436D-961C-27F71082B80A}" destId="{2A04600B-ADF7-4BE9-933C-2309B67F2DB8}" srcOrd="2" destOrd="0" parTransId="{BC4974DB-2187-4F03-8E80-1FD9F1638001}" sibTransId="{95CC6B17-9BC3-4B13-96B6-5372B8AF3CC0}"/>
    <dgm:cxn modelId="{F16EE5D2-13A3-467C-8408-FE4AEA5AE196}" type="presParOf" srcId="{C0539B89-AF0C-4162-9562-527BB4779069}" destId="{6D9F3CEF-83BD-4749-A741-36ED36AAC48C}" srcOrd="0" destOrd="0" presId="urn:microsoft.com/office/officeart/2005/8/layout/cycle3"/>
    <dgm:cxn modelId="{426D0986-58E2-4553-A785-9FB72C1178BC}" type="presParOf" srcId="{6D9F3CEF-83BD-4749-A741-36ED36AAC48C}" destId="{8054AAE3-D4C6-4BAB-8D9D-88E7BBFD12E5}" srcOrd="0" destOrd="0" presId="urn:microsoft.com/office/officeart/2005/8/layout/cycle3"/>
    <dgm:cxn modelId="{487877E7-A4C3-4269-A1A9-BEA3B7D66688}" type="presParOf" srcId="{6D9F3CEF-83BD-4749-A741-36ED36AAC48C}" destId="{E6D71727-5E12-4D96-AE1A-0D3EEA528ABE}" srcOrd="1" destOrd="0" presId="urn:microsoft.com/office/officeart/2005/8/layout/cycle3"/>
    <dgm:cxn modelId="{2705312F-FA8A-4BAB-B294-94D22FF46B2B}" type="presParOf" srcId="{6D9F3CEF-83BD-4749-A741-36ED36AAC48C}" destId="{CB545A5D-75C9-49DB-AD8B-B348DB1A7A4A}" srcOrd="2" destOrd="0" presId="urn:microsoft.com/office/officeart/2005/8/layout/cycle3"/>
    <dgm:cxn modelId="{DD30FA20-6404-4733-8668-14DD30E50648}" type="presParOf" srcId="{6D9F3CEF-83BD-4749-A741-36ED36AAC48C}" destId="{7FAAA5A5-C0CF-4BAE-8E75-BF0E96369C22}" srcOrd="3" destOrd="0" presId="urn:microsoft.com/office/officeart/2005/8/layout/cycle3"/>
    <dgm:cxn modelId="{4C1CD90C-DD9D-4A48-AFDD-4E81A8E90D79}" type="presParOf" srcId="{6D9F3CEF-83BD-4749-A741-36ED36AAC48C}" destId="{00D0B52D-2A0F-4D47-83A4-4DDE411B4460}" srcOrd="4" destOrd="0" presId="urn:microsoft.com/office/officeart/2005/8/layout/cycle3"/>
    <dgm:cxn modelId="{A80B6FFC-26AA-468B-956F-03259ECCF6AB}" type="presParOf" srcId="{6D9F3CEF-83BD-4749-A741-36ED36AAC48C}" destId="{B10813D8-140F-424F-845A-D15528B6A811}"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D71727-5E12-4D96-AE1A-0D3EEA528ABE}">
      <dsp:nvSpPr>
        <dsp:cNvPr id="0" name=""/>
        <dsp:cNvSpPr/>
      </dsp:nvSpPr>
      <dsp:spPr>
        <a:xfrm>
          <a:off x="-170700" y="178803"/>
          <a:ext cx="4107731" cy="3684427"/>
        </a:xfrm>
        <a:prstGeom prst="circularArrow">
          <a:avLst>
            <a:gd name="adj1" fmla="val 5544"/>
            <a:gd name="adj2" fmla="val 330680"/>
            <a:gd name="adj3" fmla="val 13871784"/>
            <a:gd name="adj4" fmla="val 17327897"/>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54AAE3-D4C6-4BAB-8D9D-88E7BBFD12E5}">
      <dsp:nvSpPr>
        <dsp:cNvPr id="0" name=""/>
        <dsp:cNvSpPr/>
      </dsp:nvSpPr>
      <dsp:spPr>
        <a:xfrm>
          <a:off x="1578386" y="203717"/>
          <a:ext cx="1653429" cy="826714"/>
        </a:xfrm>
        <a:prstGeom prst="roundRect">
          <a:avLst/>
        </a:prstGeom>
        <a:solidFill>
          <a:schemeClr val="lt1">
            <a:hueOff val="0"/>
            <a:satOff val="0"/>
            <a:lumOff val="0"/>
            <a:alphaOff val="0"/>
          </a:schemeClr>
        </a:solidFill>
        <a:ln w="34925" cap="flat" cmpd="sng" algn="in">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Head Start served 137 families with 137 children</a:t>
          </a:r>
        </a:p>
      </dsp:txBody>
      <dsp:txXfrm>
        <a:off x="1618743" y="244074"/>
        <a:ext cx="1572715" cy="746000"/>
      </dsp:txXfrm>
    </dsp:sp>
    <dsp:sp modelId="{CB545A5D-75C9-49DB-AD8B-B348DB1A7A4A}">
      <dsp:nvSpPr>
        <dsp:cNvPr id="0" name=""/>
        <dsp:cNvSpPr/>
      </dsp:nvSpPr>
      <dsp:spPr>
        <a:xfrm>
          <a:off x="3086104" y="1249734"/>
          <a:ext cx="1501016" cy="883865"/>
        </a:xfrm>
        <a:prstGeom prst="roundRect">
          <a:avLst/>
        </a:prstGeom>
        <a:solidFill>
          <a:schemeClr val="lt1">
            <a:hueOff val="0"/>
            <a:satOff val="0"/>
            <a:lumOff val="0"/>
            <a:alphaOff val="0"/>
          </a:schemeClr>
        </a:solidFill>
        <a:ln w="34925" cap="flat" cmpd="sng" algn="in">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Early Head Start served 45 families with 49 children &amp; 3 pregnant women</a:t>
          </a:r>
        </a:p>
        <a:p>
          <a:pPr marL="0" lvl="0" indent="0" algn="ctr" defTabSz="533400">
            <a:lnSpc>
              <a:spcPct val="90000"/>
            </a:lnSpc>
            <a:spcBef>
              <a:spcPct val="0"/>
            </a:spcBef>
            <a:spcAft>
              <a:spcPct val="35000"/>
            </a:spcAft>
            <a:buNone/>
          </a:pPr>
          <a:endParaRPr lang="en-US" sz="900" kern="1200" dirty="0"/>
        </a:p>
      </dsp:txBody>
      <dsp:txXfrm>
        <a:off x="3129251" y="1292881"/>
        <a:ext cx="1414722" cy="797571"/>
      </dsp:txXfrm>
    </dsp:sp>
    <dsp:sp modelId="{7FAAA5A5-C0CF-4BAE-8E75-BF0E96369C22}">
      <dsp:nvSpPr>
        <dsp:cNvPr id="0" name=""/>
        <dsp:cNvSpPr/>
      </dsp:nvSpPr>
      <dsp:spPr>
        <a:xfrm>
          <a:off x="2991595" y="2272668"/>
          <a:ext cx="1653429" cy="826714"/>
        </a:xfrm>
        <a:prstGeom prst="roundRect">
          <a:avLst/>
        </a:prstGeom>
        <a:solidFill>
          <a:schemeClr val="lt1">
            <a:hueOff val="0"/>
            <a:satOff val="0"/>
            <a:lumOff val="0"/>
            <a:alphaOff val="0"/>
          </a:schemeClr>
        </a:solidFill>
        <a:ln w="34925" cap="flat" cmpd="sng" algn="in">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Average Monthly Enrollment:                HS Children 85%</a:t>
          </a:r>
        </a:p>
        <a:p>
          <a:pPr marL="0" lvl="0" indent="0" algn="ctr" defTabSz="533400">
            <a:lnSpc>
              <a:spcPct val="90000"/>
            </a:lnSpc>
            <a:spcBef>
              <a:spcPct val="0"/>
            </a:spcBef>
            <a:spcAft>
              <a:spcPct val="35000"/>
            </a:spcAft>
            <a:buNone/>
          </a:pPr>
          <a:r>
            <a:rPr lang="en-US" sz="1200" kern="1200" dirty="0"/>
            <a:t>*EHS Children 82%</a:t>
          </a:r>
        </a:p>
      </dsp:txBody>
      <dsp:txXfrm>
        <a:off x="3031952" y="2313025"/>
        <a:ext cx="1572715" cy="746000"/>
      </dsp:txXfrm>
    </dsp:sp>
    <dsp:sp modelId="{00D0B52D-2A0F-4D47-83A4-4DDE411B4460}">
      <dsp:nvSpPr>
        <dsp:cNvPr id="0" name=""/>
        <dsp:cNvSpPr/>
      </dsp:nvSpPr>
      <dsp:spPr>
        <a:xfrm>
          <a:off x="1486897" y="3270828"/>
          <a:ext cx="1869449" cy="826714"/>
        </a:xfrm>
        <a:prstGeom prst="roundRect">
          <a:avLst/>
        </a:prstGeom>
        <a:solidFill>
          <a:schemeClr val="lt1">
            <a:hueOff val="0"/>
            <a:satOff val="0"/>
            <a:lumOff val="0"/>
            <a:alphaOff val="0"/>
          </a:schemeClr>
        </a:solidFill>
        <a:ln w="34925" cap="flat" cmpd="sng" algn="in">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HS/EHS Home Visits made by Family Service staff an average of 3 per family</a:t>
          </a:r>
        </a:p>
      </dsp:txBody>
      <dsp:txXfrm>
        <a:off x="1527254" y="3311185"/>
        <a:ext cx="1788735" cy="746000"/>
      </dsp:txXfrm>
    </dsp:sp>
    <dsp:sp modelId="{B10813D8-140F-424F-845A-D15528B6A811}">
      <dsp:nvSpPr>
        <dsp:cNvPr id="0" name=""/>
        <dsp:cNvSpPr/>
      </dsp:nvSpPr>
      <dsp:spPr>
        <a:xfrm>
          <a:off x="20178" y="1066801"/>
          <a:ext cx="1653429" cy="1005417"/>
        </a:xfrm>
        <a:prstGeom prst="roundRect">
          <a:avLst/>
        </a:prstGeom>
        <a:solidFill>
          <a:schemeClr val="lt1">
            <a:hueOff val="0"/>
            <a:satOff val="0"/>
            <a:lumOff val="0"/>
            <a:alphaOff val="0"/>
          </a:schemeClr>
        </a:solidFill>
        <a:ln w="34925" cap="flat" cmpd="sng" algn="in">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rPr>
            <a:t>HS enrolled children 100% received </a:t>
          </a:r>
          <a:br>
            <a:rPr lang="en-US" sz="1100" kern="1200" dirty="0">
              <a:solidFill>
                <a:schemeClr val="tx1"/>
              </a:solidFill>
            </a:rPr>
          </a:br>
          <a:r>
            <a:rPr lang="en-US" sz="1100" kern="1200" dirty="0">
              <a:solidFill>
                <a:schemeClr val="tx1"/>
              </a:solidFill>
            </a:rPr>
            <a:t>Medical Exams</a:t>
          </a:r>
        </a:p>
        <a:p>
          <a:pPr marL="0" lvl="0" indent="0" algn="ctr" defTabSz="488950">
            <a:lnSpc>
              <a:spcPct val="90000"/>
            </a:lnSpc>
            <a:spcBef>
              <a:spcPct val="0"/>
            </a:spcBef>
            <a:spcAft>
              <a:spcPct val="35000"/>
            </a:spcAft>
            <a:buNone/>
          </a:pPr>
          <a:r>
            <a:rPr lang="en-US" sz="1100" kern="1200" dirty="0">
              <a:solidFill>
                <a:schemeClr val="tx1"/>
              </a:solidFill>
            </a:rPr>
            <a:t>85%  received</a:t>
          </a:r>
          <a:br>
            <a:rPr lang="en-US" sz="1100" kern="1200" dirty="0">
              <a:solidFill>
                <a:schemeClr val="tx1"/>
              </a:solidFill>
            </a:rPr>
          </a:br>
          <a:r>
            <a:rPr lang="en-US" sz="1100" kern="1200" dirty="0">
              <a:solidFill>
                <a:schemeClr val="tx1"/>
              </a:solidFill>
            </a:rPr>
            <a:t>Dental Exams</a:t>
          </a:r>
        </a:p>
      </dsp:txBody>
      <dsp:txXfrm>
        <a:off x="69258" y="1115881"/>
        <a:ext cx="1555269" cy="907257"/>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43344" cy="465456"/>
          </a:xfrm>
          <a:prstGeom prst="rect">
            <a:avLst/>
          </a:prstGeom>
        </p:spPr>
        <p:txBody>
          <a:bodyPr vert="horz" lIns="93285" tIns="46642" rIns="93285" bIns="46642" rtlCol="0"/>
          <a:lstStyle>
            <a:lvl1pPr algn="l">
              <a:defRPr sz="1200"/>
            </a:lvl1pPr>
          </a:lstStyle>
          <a:p>
            <a:endParaRPr/>
          </a:p>
        </p:txBody>
      </p:sp>
      <p:sp>
        <p:nvSpPr>
          <p:cNvPr id="3" name="Date Placeholder 2"/>
          <p:cNvSpPr>
            <a:spLocks noGrp="1"/>
          </p:cNvSpPr>
          <p:nvPr>
            <p:ph type="dt" sz="quarter" idx="1"/>
          </p:nvPr>
        </p:nvSpPr>
        <p:spPr>
          <a:xfrm>
            <a:off x="3978131" y="2"/>
            <a:ext cx="3043344" cy="465456"/>
          </a:xfrm>
          <a:prstGeom prst="rect">
            <a:avLst/>
          </a:prstGeom>
        </p:spPr>
        <p:txBody>
          <a:bodyPr vert="horz" lIns="93285" tIns="46642" rIns="93285" bIns="46642" rtlCol="0"/>
          <a:lstStyle>
            <a:lvl1pPr algn="r">
              <a:defRPr sz="1200"/>
            </a:lvl1pPr>
          </a:lstStyle>
          <a:p>
            <a:fld id="{004A8D02-4E65-4CCD-8312-4AB164C6C77D}" type="datetimeFigureOut">
              <a:rPr lang="en-US"/>
              <a:t>5/23/2025</a:t>
            </a:fld>
            <a:endParaRPr/>
          </a:p>
        </p:txBody>
      </p:sp>
      <p:sp>
        <p:nvSpPr>
          <p:cNvPr id="4" name="Footer Placeholder 3"/>
          <p:cNvSpPr>
            <a:spLocks noGrp="1"/>
          </p:cNvSpPr>
          <p:nvPr>
            <p:ph type="ftr" sz="quarter" idx="2"/>
          </p:nvPr>
        </p:nvSpPr>
        <p:spPr>
          <a:xfrm>
            <a:off x="1" y="8842030"/>
            <a:ext cx="3043344" cy="465456"/>
          </a:xfrm>
          <a:prstGeom prst="rect">
            <a:avLst/>
          </a:prstGeom>
        </p:spPr>
        <p:txBody>
          <a:bodyPr vert="horz" lIns="93285" tIns="46642" rIns="93285" bIns="46642" rtlCol="0" anchor="b"/>
          <a:lstStyle>
            <a:lvl1pPr algn="l">
              <a:defRPr sz="1200"/>
            </a:lvl1pPr>
          </a:lstStyle>
          <a:p>
            <a:endParaRPr/>
          </a:p>
        </p:txBody>
      </p:sp>
      <p:sp>
        <p:nvSpPr>
          <p:cNvPr id="5" name="Slide Number Placeholder 4"/>
          <p:cNvSpPr>
            <a:spLocks noGrp="1"/>
          </p:cNvSpPr>
          <p:nvPr>
            <p:ph type="sldNum" sz="quarter" idx="3"/>
          </p:nvPr>
        </p:nvSpPr>
        <p:spPr>
          <a:xfrm>
            <a:off x="3978131" y="8842030"/>
            <a:ext cx="3043344" cy="465456"/>
          </a:xfrm>
          <a:prstGeom prst="rect">
            <a:avLst/>
          </a:prstGeom>
        </p:spPr>
        <p:txBody>
          <a:bodyPr vert="horz" lIns="93285" tIns="46642" rIns="93285" bIns="46642" rtlCol="0" anchor="b"/>
          <a:lstStyle>
            <a:lvl1pPr algn="r">
              <a:defRPr sz="1200"/>
            </a:lvl1pPr>
          </a:lstStyle>
          <a:p>
            <a:fld id="{7C119DBA-4540-49B3-8FA9-6259387ECF9E}" type="slidenum">
              <a:rPr/>
              <a:t>‹#›</a:t>
            </a:fld>
            <a:endParaRPr/>
          </a:p>
        </p:txBody>
      </p:sp>
    </p:spTree>
    <p:extLst>
      <p:ext uri="{BB962C8B-B14F-4D97-AF65-F5344CB8AC3E}">
        <p14:creationId xmlns:p14="http://schemas.microsoft.com/office/powerpoint/2010/main" val="3587619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43344" cy="465456"/>
          </a:xfrm>
          <a:prstGeom prst="rect">
            <a:avLst/>
          </a:prstGeom>
        </p:spPr>
        <p:txBody>
          <a:bodyPr vert="horz" lIns="93285" tIns="46642" rIns="93285" bIns="46642" rtlCol="0"/>
          <a:lstStyle>
            <a:lvl1pPr algn="l">
              <a:defRPr sz="1200"/>
            </a:lvl1pPr>
          </a:lstStyle>
          <a:p>
            <a:endParaRPr/>
          </a:p>
        </p:txBody>
      </p:sp>
      <p:sp>
        <p:nvSpPr>
          <p:cNvPr id="3" name="Date Placeholder 2"/>
          <p:cNvSpPr>
            <a:spLocks noGrp="1"/>
          </p:cNvSpPr>
          <p:nvPr>
            <p:ph type="dt" idx="1"/>
          </p:nvPr>
        </p:nvSpPr>
        <p:spPr>
          <a:xfrm>
            <a:off x="3978131" y="2"/>
            <a:ext cx="3043344" cy="465456"/>
          </a:xfrm>
          <a:prstGeom prst="rect">
            <a:avLst/>
          </a:prstGeom>
        </p:spPr>
        <p:txBody>
          <a:bodyPr vert="horz" lIns="93285" tIns="46642" rIns="93285" bIns="46642" rtlCol="0"/>
          <a:lstStyle>
            <a:lvl1pPr algn="r">
              <a:defRPr sz="1200"/>
            </a:lvl1pPr>
          </a:lstStyle>
          <a:p>
            <a:fld id="{67A755D9-D361-47B8-9652-3B4EA9776CE5}" type="datetimeFigureOut">
              <a:rPr lang="en-US"/>
              <a:t>5/23/2025</a:t>
            </a:fld>
            <a:endParaRPr/>
          </a:p>
        </p:txBody>
      </p:sp>
      <p:sp>
        <p:nvSpPr>
          <p:cNvPr id="4" name="Slide Image Placeholder 3"/>
          <p:cNvSpPr>
            <a:spLocks noGrp="1" noRot="1" noChangeAspect="1"/>
          </p:cNvSpPr>
          <p:nvPr>
            <p:ph type="sldImg" idx="2"/>
          </p:nvPr>
        </p:nvSpPr>
        <p:spPr>
          <a:xfrm>
            <a:off x="409575" y="698500"/>
            <a:ext cx="6203950" cy="3490913"/>
          </a:xfrm>
          <a:prstGeom prst="rect">
            <a:avLst/>
          </a:prstGeom>
          <a:noFill/>
          <a:ln w="12700">
            <a:solidFill>
              <a:prstClr val="black"/>
            </a:solidFill>
          </a:ln>
        </p:spPr>
        <p:txBody>
          <a:bodyPr vert="horz" lIns="93285" tIns="46642" rIns="93285" bIns="46642" rtlCol="0" anchor="ctr"/>
          <a:lstStyle/>
          <a:p>
            <a:endParaRPr/>
          </a:p>
        </p:txBody>
      </p:sp>
      <p:sp>
        <p:nvSpPr>
          <p:cNvPr id="5" name="Notes Placeholder 4"/>
          <p:cNvSpPr>
            <a:spLocks noGrp="1"/>
          </p:cNvSpPr>
          <p:nvPr>
            <p:ph type="body" sz="quarter" idx="3"/>
          </p:nvPr>
        </p:nvSpPr>
        <p:spPr>
          <a:xfrm>
            <a:off x="702311" y="4421825"/>
            <a:ext cx="5618480" cy="4189096"/>
          </a:xfrm>
          <a:prstGeom prst="rect">
            <a:avLst/>
          </a:prstGeom>
        </p:spPr>
        <p:txBody>
          <a:bodyPr vert="horz" lIns="93285" tIns="46642" rIns="93285" bIns="46642"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1" y="8842030"/>
            <a:ext cx="3043344" cy="465456"/>
          </a:xfrm>
          <a:prstGeom prst="rect">
            <a:avLst/>
          </a:prstGeom>
        </p:spPr>
        <p:txBody>
          <a:bodyPr vert="horz" lIns="93285" tIns="46642" rIns="93285" bIns="46642" rtlCol="0" anchor="b"/>
          <a:lstStyle>
            <a:lvl1pPr algn="l">
              <a:defRPr sz="1200"/>
            </a:lvl1pPr>
          </a:lstStyle>
          <a:p>
            <a:endParaRPr/>
          </a:p>
        </p:txBody>
      </p:sp>
      <p:sp>
        <p:nvSpPr>
          <p:cNvPr id="7" name="Slide Number Placeholder 6"/>
          <p:cNvSpPr>
            <a:spLocks noGrp="1"/>
          </p:cNvSpPr>
          <p:nvPr>
            <p:ph type="sldNum" sz="quarter" idx="5"/>
          </p:nvPr>
        </p:nvSpPr>
        <p:spPr>
          <a:xfrm>
            <a:off x="3978131" y="8842030"/>
            <a:ext cx="3043344" cy="465456"/>
          </a:xfrm>
          <a:prstGeom prst="rect">
            <a:avLst/>
          </a:prstGeom>
        </p:spPr>
        <p:txBody>
          <a:bodyPr vert="horz" lIns="93285" tIns="46642" rIns="93285" bIns="46642" rtlCol="0" anchor="b"/>
          <a:lstStyle>
            <a:lvl1pPr algn="r">
              <a:defRPr sz="1200"/>
            </a:lvl1pPr>
          </a:lstStyle>
          <a:p>
            <a:fld id="{E3B36274-F2B9-4C45-BBB4-0EDF4CD651A7}" type="slidenum">
              <a:rPr/>
              <a:t>‹#›</a:t>
            </a:fld>
            <a:endParaRPr/>
          </a:p>
        </p:txBody>
      </p:sp>
    </p:spTree>
    <p:extLst>
      <p:ext uri="{BB962C8B-B14F-4D97-AF65-F5344CB8AC3E}">
        <p14:creationId xmlns:p14="http://schemas.microsoft.com/office/powerpoint/2010/main" val="2147688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smtClean="0"/>
              <a:t>1</a:t>
            </a:fld>
            <a:endParaRPr lang="en-US"/>
          </a:p>
        </p:txBody>
      </p:sp>
    </p:spTree>
    <p:extLst>
      <p:ext uri="{BB962C8B-B14F-4D97-AF65-F5344CB8AC3E}">
        <p14:creationId xmlns:p14="http://schemas.microsoft.com/office/powerpoint/2010/main" val="2732555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smtClean="0"/>
              <a:t>15</a:t>
            </a:fld>
            <a:endParaRPr lang="en-US"/>
          </a:p>
        </p:txBody>
      </p:sp>
    </p:spTree>
    <p:extLst>
      <p:ext uri="{BB962C8B-B14F-4D97-AF65-F5344CB8AC3E}">
        <p14:creationId xmlns:p14="http://schemas.microsoft.com/office/powerpoint/2010/main" val="797575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4630" y="1788454"/>
            <a:ext cx="8359052" cy="2098226"/>
          </a:xfrm>
        </p:spPr>
        <p:txBody>
          <a:bodyPr anchor="b">
            <a:noAutofit/>
          </a:bodyPr>
          <a:lstStyle>
            <a:lvl1pPr algn="ctr">
              <a:defRPr sz="7198"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209" y="3956280"/>
            <a:ext cx="6829894" cy="1086237"/>
          </a:xfrm>
        </p:spPr>
        <p:txBody>
          <a:bodyPr>
            <a:normAutofit/>
          </a:bodyPr>
          <a:lstStyle>
            <a:lvl1pPr marL="0" indent="0" algn="ctr">
              <a:lnSpc>
                <a:spcPct val="112000"/>
              </a:lnSpc>
              <a:spcBef>
                <a:spcPts val="0"/>
              </a:spcBef>
              <a:spcAft>
                <a:spcPts val="0"/>
              </a:spcAft>
              <a:buNone/>
              <a:defRPr sz="22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662" y="6453386"/>
            <a:ext cx="1607525" cy="404614"/>
          </a:xfrm>
        </p:spPr>
        <p:txBody>
          <a:bodyPr/>
          <a:lstStyle>
            <a:lvl1pPr>
              <a:defRPr baseline="0">
                <a:solidFill>
                  <a:schemeClr val="tx2"/>
                </a:solidFill>
              </a:defRPr>
            </a:lvl1pPr>
          </a:lstStyle>
          <a:p>
            <a:fld id="{C662B2C9-BCD5-4977-BEDC-D8DFEFCFB5BC}" type="datetime1">
              <a:rPr lang="en-US" smtClean="0"/>
              <a:t>5/23/2025</a:t>
            </a:fld>
            <a:endParaRPr lang="en-US"/>
          </a:p>
        </p:txBody>
      </p:sp>
      <p:sp>
        <p:nvSpPr>
          <p:cNvPr id="5" name="Footer Placeholder 4"/>
          <p:cNvSpPr>
            <a:spLocks noGrp="1"/>
          </p:cNvSpPr>
          <p:nvPr>
            <p:ph type="ftr" sz="quarter" idx="11"/>
          </p:nvPr>
        </p:nvSpPr>
        <p:spPr>
          <a:xfrm>
            <a:off x="2583382" y="6453386"/>
            <a:ext cx="7021548" cy="404614"/>
          </a:xfrm>
        </p:spPr>
        <p:txBody>
          <a:bodyPr/>
          <a:lstStyle>
            <a:lvl1pPr algn="ct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9828123" y="6453386"/>
            <a:ext cx="1595876" cy="404614"/>
          </a:xfrm>
        </p:spPr>
        <p:txBody>
          <a:bodyPr/>
          <a:lstStyle>
            <a:lvl1pPr>
              <a:defRPr baseline="0">
                <a:solidFill>
                  <a:schemeClr val="tx2"/>
                </a:solidFill>
              </a:defRPr>
            </a:lvl1pPr>
          </a:lstStyle>
          <a:p>
            <a:fld id="{E5137D0E-4A4F-4307-8994-C1891D747D59}" type="slidenum">
              <a:rPr lang="en-US" smtClean="0"/>
              <a:t>‹#›</a:t>
            </a:fld>
            <a:endParaRPr lang="en-US"/>
          </a:p>
        </p:txBody>
      </p:sp>
      <p:grpSp>
        <p:nvGrpSpPr>
          <p:cNvPr id="7" name="Group 6"/>
          <p:cNvGrpSpPr/>
          <p:nvPr/>
        </p:nvGrpSpPr>
        <p:grpSpPr>
          <a:xfrm>
            <a:off x="752663" y="744470"/>
            <a:ext cx="1067133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10" name="Parallelogram 7"/>
          <p:cNvSpPr/>
          <p:nvPr userDrawn="1"/>
        </p:nvSpPr>
        <p:spPr>
          <a:xfrm>
            <a:off x="842352" y="606206"/>
            <a:ext cx="10484024" cy="5573039"/>
          </a:xfrm>
          <a:custGeom>
            <a:avLst/>
            <a:gdLst>
              <a:gd name="connsiteX0" fmla="*/ 0 w 10896600"/>
              <a:gd name="connsiteY0" fmla="*/ 5410200 h 5410200"/>
              <a:gd name="connsiteX1" fmla="*/ 1352550 w 10896600"/>
              <a:gd name="connsiteY1" fmla="*/ 0 h 5410200"/>
              <a:gd name="connsiteX2" fmla="*/ 10896600 w 10896600"/>
              <a:gd name="connsiteY2" fmla="*/ 0 h 5410200"/>
              <a:gd name="connsiteX3" fmla="*/ 9544050 w 10896600"/>
              <a:gd name="connsiteY3" fmla="*/ 5410200 h 5410200"/>
              <a:gd name="connsiteX4" fmla="*/ 0 w 10896600"/>
              <a:gd name="connsiteY4" fmla="*/ 5410200 h 5410200"/>
              <a:gd name="connsiteX0" fmla="*/ 0 w 10733762"/>
              <a:gd name="connsiteY0" fmla="*/ 5234835 h 5410200"/>
              <a:gd name="connsiteX1" fmla="*/ 1189712 w 10733762"/>
              <a:gd name="connsiteY1" fmla="*/ 0 h 5410200"/>
              <a:gd name="connsiteX2" fmla="*/ 10733762 w 10733762"/>
              <a:gd name="connsiteY2" fmla="*/ 0 h 5410200"/>
              <a:gd name="connsiteX3" fmla="*/ 9381212 w 10733762"/>
              <a:gd name="connsiteY3" fmla="*/ 5410200 h 5410200"/>
              <a:gd name="connsiteX4" fmla="*/ 0 w 10733762"/>
              <a:gd name="connsiteY4" fmla="*/ 5234835 h 5410200"/>
              <a:gd name="connsiteX0" fmla="*/ 0 w 10771340"/>
              <a:gd name="connsiteY0" fmla="*/ 5360096 h 5410200"/>
              <a:gd name="connsiteX1" fmla="*/ 1227290 w 10771340"/>
              <a:gd name="connsiteY1" fmla="*/ 0 h 5410200"/>
              <a:gd name="connsiteX2" fmla="*/ 10771340 w 10771340"/>
              <a:gd name="connsiteY2" fmla="*/ 0 h 5410200"/>
              <a:gd name="connsiteX3" fmla="*/ 9418790 w 10771340"/>
              <a:gd name="connsiteY3" fmla="*/ 5410200 h 5410200"/>
              <a:gd name="connsiteX4" fmla="*/ 0 w 10771340"/>
              <a:gd name="connsiteY4" fmla="*/ 5360096 h 5410200"/>
              <a:gd name="connsiteX0" fmla="*/ 0 w 10771340"/>
              <a:gd name="connsiteY0" fmla="*/ 5360096 h 5360096"/>
              <a:gd name="connsiteX1" fmla="*/ 1227290 w 10771340"/>
              <a:gd name="connsiteY1" fmla="*/ 0 h 5360096"/>
              <a:gd name="connsiteX2" fmla="*/ 10771340 w 10771340"/>
              <a:gd name="connsiteY2" fmla="*/ 0 h 5360096"/>
              <a:gd name="connsiteX3" fmla="*/ 9819623 w 10771340"/>
              <a:gd name="connsiteY3" fmla="*/ 5335043 h 5360096"/>
              <a:gd name="connsiteX4" fmla="*/ 0 w 10771340"/>
              <a:gd name="connsiteY4" fmla="*/ 5360096 h 5360096"/>
              <a:gd name="connsiteX0" fmla="*/ 0 w 10345455"/>
              <a:gd name="connsiteY0" fmla="*/ 5573039 h 5573039"/>
              <a:gd name="connsiteX1" fmla="*/ 1227290 w 10345455"/>
              <a:gd name="connsiteY1" fmla="*/ 212943 h 5573039"/>
              <a:gd name="connsiteX2" fmla="*/ 10345455 w 10345455"/>
              <a:gd name="connsiteY2" fmla="*/ 0 h 5573039"/>
              <a:gd name="connsiteX3" fmla="*/ 9819623 w 10345455"/>
              <a:gd name="connsiteY3" fmla="*/ 5547986 h 5573039"/>
              <a:gd name="connsiteX4" fmla="*/ 0 w 10345455"/>
              <a:gd name="connsiteY4" fmla="*/ 5573039 h 5573039"/>
              <a:gd name="connsiteX0" fmla="*/ 100469 w 10445924"/>
              <a:gd name="connsiteY0" fmla="*/ 5573039 h 5573039"/>
              <a:gd name="connsiteX1" fmla="*/ 0 w 10445924"/>
              <a:gd name="connsiteY1" fmla="*/ 250521 h 5573039"/>
              <a:gd name="connsiteX2" fmla="*/ 10445924 w 10445924"/>
              <a:gd name="connsiteY2" fmla="*/ 0 h 5573039"/>
              <a:gd name="connsiteX3" fmla="*/ 9920092 w 10445924"/>
              <a:gd name="connsiteY3" fmla="*/ 5547986 h 5573039"/>
              <a:gd name="connsiteX4" fmla="*/ 100469 w 10445924"/>
              <a:gd name="connsiteY4" fmla="*/ 5573039 h 5573039"/>
              <a:gd name="connsiteX0" fmla="*/ 376042 w 10445924"/>
              <a:gd name="connsiteY0" fmla="*/ 5435252 h 5547986"/>
              <a:gd name="connsiteX1" fmla="*/ 0 w 10445924"/>
              <a:gd name="connsiteY1" fmla="*/ 250521 h 5547986"/>
              <a:gd name="connsiteX2" fmla="*/ 10445924 w 10445924"/>
              <a:gd name="connsiteY2" fmla="*/ 0 h 5547986"/>
              <a:gd name="connsiteX3" fmla="*/ 9920092 w 10445924"/>
              <a:gd name="connsiteY3" fmla="*/ 5547986 h 5547986"/>
              <a:gd name="connsiteX4" fmla="*/ 376042 w 10445924"/>
              <a:gd name="connsiteY4" fmla="*/ 5435252 h 5547986"/>
              <a:gd name="connsiteX0" fmla="*/ 112995 w 10445924"/>
              <a:gd name="connsiteY0" fmla="*/ 5573039 h 5573039"/>
              <a:gd name="connsiteX1" fmla="*/ 0 w 10445924"/>
              <a:gd name="connsiteY1" fmla="*/ 250521 h 5573039"/>
              <a:gd name="connsiteX2" fmla="*/ 10445924 w 10445924"/>
              <a:gd name="connsiteY2" fmla="*/ 0 h 5573039"/>
              <a:gd name="connsiteX3" fmla="*/ 9920092 w 10445924"/>
              <a:gd name="connsiteY3" fmla="*/ 5547986 h 5573039"/>
              <a:gd name="connsiteX4" fmla="*/ 112995 w 10445924"/>
              <a:gd name="connsiteY4" fmla="*/ 5573039 h 5573039"/>
              <a:gd name="connsiteX0" fmla="*/ 112995 w 10464974"/>
              <a:gd name="connsiteY0" fmla="*/ 5592089 h 5592089"/>
              <a:gd name="connsiteX1" fmla="*/ 0 w 10464974"/>
              <a:gd name="connsiteY1" fmla="*/ 269571 h 5592089"/>
              <a:gd name="connsiteX2" fmla="*/ 10464974 w 10464974"/>
              <a:gd name="connsiteY2" fmla="*/ 0 h 5592089"/>
              <a:gd name="connsiteX3" fmla="*/ 9920092 w 10464974"/>
              <a:gd name="connsiteY3" fmla="*/ 5567036 h 5592089"/>
              <a:gd name="connsiteX4" fmla="*/ 112995 w 10464974"/>
              <a:gd name="connsiteY4" fmla="*/ 5592089 h 5592089"/>
              <a:gd name="connsiteX0" fmla="*/ 112995 w 10464974"/>
              <a:gd name="connsiteY0" fmla="*/ 5592089 h 5592089"/>
              <a:gd name="connsiteX1" fmla="*/ 0 w 10464974"/>
              <a:gd name="connsiteY1" fmla="*/ 269571 h 5592089"/>
              <a:gd name="connsiteX2" fmla="*/ 10464974 w 10464974"/>
              <a:gd name="connsiteY2" fmla="*/ 0 h 5592089"/>
              <a:gd name="connsiteX3" fmla="*/ 9920092 w 10464974"/>
              <a:gd name="connsiteY3" fmla="*/ 5547986 h 5592089"/>
              <a:gd name="connsiteX4" fmla="*/ 112995 w 10464974"/>
              <a:gd name="connsiteY4" fmla="*/ 5592089 h 5592089"/>
              <a:gd name="connsiteX0" fmla="*/ 112995 w 10464974"/>
              <a:gd name="connsiteY0" fmla="*/ 5573039 h 5573039"/>
              <a:gd name="connsiteX1" fmla="*/ 0 w 10464974"/>
              <a:gd name="connsiteY1" fmla="*/ 269571 h 5573039"/>
              <a:gd name="connsiteX2" fmla="*/ 10464974 w 10464974"/>
              <a:gd name="connsiteY2" fmla="*/ 0 h 5573039"/>
              <a:gd name="connsiteX3" fmla="*/ 9920092 w 10464974"/>
              <a:gd name="connsiteY3" fmla="*/ 5547986 h 5573039"/>
              <a:gd name="connsiteX4" fmla="*/ 112995 w 10464974"/>
              <a:gd name="connsiteY4" fmla="*/ 5573039 h 5573039"/>
              <a:gd name="connsiteX0" fmla="*/ 132045 w 10484024"/>
              <a:gd name="connsiteY0" fmla="*/ 5573039 h 5573039"/>
              <a:gd name="connsiteX1" fmla="*/ 0 w 10484024"/>
              <a:gd name="connsiteY1" fmla="*/ 269571 h 5573039"/>
              <a:gd name="connsiteX2" fmla="*/ 10484024 w 10484024"/>
              <a:gd name="connsiteY2" fmla="*/ 0 h 5573039"/>
              <a:gd name="connsiteX3" fmla="*/ 9939142 w 10484024"/>
              <a:gd name="connsiteY3" fmla="*/ 5547986 h 5573039"/>
              <a:gd name="connsiteX4" fmla="*/ 132045 w 10484024"/>
              <a:gd name="connsiteY4" fmla="*/ 5573039 h 5573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4024" h="5573039">
                <a:moveTo>
                  <a:pt x="132045" y="5573039"/>
                </a:moveTo>
                <a:lnTo>
                  <a:pt x="0" y="269571"/>
                </a:lnTo>
                <a:lnTo>
                  <a:pt x="10484024" y="0"/>
                </a:lnTo>
                <a:lnTo>
                  <a:pt x="9939142" y="5547986"/>
                </a:lnTo>
                <a:lnTo>
                  <a:pt x="132045" y="5573039"/>
                </a:lnTo>
                <a:close/>
              </a:path>
            </a:pathLst>
          </a:custGeom>
          <a:solidFill>
            <a:schemeClr val="bg2">
              <a:lumMod val="25000"/>
              <a:alpha val="73000"/>
            </a:schemeClr>
          </a:solidFill>
          <a:ln cap="rnd">
            <a:solidFill>
              <a:schemeClr val="bg2">
                <a:lumMod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solidFill>
                <a:schemeClr val="tx1"/>
              </a:solidFill>
            </a:endParaRPr>
          </a:p>
        </p:txBody>
      </p:sp>
    </p:spTree>
    <p:extLst>
      <p:ext uri="{BB962C8B-B14F-4D97-AF65-F5344CB8AC3E}">
        <p14:creationId xmlns:p14="http://schemas.microsoft.com/office/powerpoint/2010/main" val="15479662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0D60CB-24BC-4D29-96A0-98BA459C1CB1}" type="datetime1">
              <a:rPr lang="en-US" smtClean="0"/>
              <a:t>5/23/2025</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54269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4826" y="1301361"/>
            <a:ext cx="9610468" cy="2852737"/>
          </a:xfrm>
        </p:spPr>
        <p:txBody>
          <a:bodyPr anchor="b">
            <a:normAutofit/>
          </a:bodyPr>
          <a:lstStyle>
            <a:lvl1pPr algn="r">
              <a:defRPr sz="7198"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4826" y="4216328"/>
            <a:ext cx="9610468" cy="1143324"/>
          </a:xfrm>
        </p:spPr>
        <p:txBody>
          <a:bodyPr/>
          <a:lstStyle>
            <a:lvl1pPr marL="0" indent="0" algn="r">
              <a:lnSpc>
                <a:spcPct val="112000"/>
              </a:lnSpc>
              <a:spcBef>
                <a:spcPts val="0"/>
              </a:spcBef>
              <a:spcAft>
                <a:spcPts val="0"/>
              </a:spcAft>
              <a:buNone/>
              <a:defRPr sz="2399">
                <a:solidFill>
                  <a:schemeClr val="tx2"/>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716" y="6453386"/>
            <a:ext cx="1621986" cy="404614"/>
          </a:xfrm>
        </p:spPr>
        <p:txBody>
          <a:bodyPr/>
          <a:lstStyle>
            <a:lvl1pPr>
              <a:defRPr>
                <a:solidFill>
                  <a:schemeClr val="tx2"/>
                </a:solidFill>
              </a:defRPr>
            </a:lvl1pPr>
          </a:lstStyle>
          <a:p>
            <a:fld id="{67D19647-1DA8-4240-9FA9-F20BEB0608CE}" type="datetime1">
              <a:rPr lang="en-US" smtClean="0"/>
              <a:t>5/23/2025</a:t>
            </a:fld>
            <a:endParaRPr lang="en-US" dirty="0"/>
          </a:p>
        </p:txBody>
      </p:sp>
      <p:sp>
        <p:nvSpPr>
          <p:cNvPr id="5" name="Footer Placeholder 4"/>
          <p:cNvSpPr>
            <a:spLocks noGrp="1"/>
          </p:cNvSpPr>
          <p:nvPr>
            <p:ph type="ftr" sz="quarter" idx="11"/>
          </p:nvPr>
        </p:nvSpPr>
        <p:spPr>
          <a:xfrm>
            <a:off x="2583639" y="6453386"/>
            <a:ext cx="7021548" cy="404614"/>
          </a:xfrm>
        </p:spPr>
        <p:txBody>
          <a:bodyPr/>
          <a:lstStyle>
            <a:lvl1pPr algn="ctr">
              <a:defRPr>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9828123" y="6453386"/>
            <a:ext cx="1595876" cy="404614"/>
          </a:xfrm>
        </p:spPr>
        <p:txBody>
          <a:bodyPr/>
          <a:lstStyle>
            <a:lvl1pPr>
              <a:defRPr>
                <a:solidFill>
                  <a:schemeClr val="tx2"/>
                </a:solidFill>
              </a:defRPr>
            </a:lvl1pPr>
          </a:lstStyle>
          <a:p>
            <a:fld id="{E5137D0E-4A4F-4307-8994-C1891D747D59}" type="slidenum">
              <a:rPr lang="en-US" smtClean="0"/>
              <a:t>‹#›</a:t>
            </a:fld>
            <a:endParaRPr lang="en-US"/>
          </a:p>
        </p:txBody>
      </p:sp>
      <p:sp>
        <p:nvSpPr>
          <p:cNvPr id="7" name="Freeform 6" title="Crop Mark"/>
          <p:cNvSpPr/>
          <p:nvPr/>
        </p:nvSpPr>
        <p:spPr bwMode="auto">
          <a:xfrm>
            <a:off x="8149840" y="1685652"/>
            <a:ext cx="32741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45301770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243" y="2286000"/>
            <a:ext cx="4446628"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3704" y="2286000"/>
            <a:ext cx="4446628"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6C6589-5B16-49BC-8D43-AE29F4D0D77A}" type="datetime1">
              <a:rPr lang="en-US" smtClean="0"/>
              <a:t>5/23/2025</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5137D0E-4A4F-4307-8994-C1891D747D59}" type="slidenum">
              <a:rPr lang="en-US" smtClean="0"/>
              <a:t>‹#›</a:t>
            </a:fld>
            <a:endParaRPr lang="en-US" dirty="0"/>
          </a:p>
        </p:txBody>
      </p:sp>
    </p:spTree>
    <p:extLst>
      <p:ext uri="{BB962C8B-B14F-4D97-AF65-F5344CB8AC3E}">
        <p14:creationId xmlns:p14="http://schemas.microsoft.com/office/powerpoint/2010/main" val="2971725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7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243" y="685800"/>
            <a:ext cx="95987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243" y="2340864"/>
            <a:ext cx="4442827" cy="823912"/>
          </a:xfrm>
        </p:spPr>
        <p:txBody>
          <a:bodyPr anchor="b">
            <a:noAutofit/>
          </a:bodyPr>
          <a:lstStyle>
            <a:lvl1pPr marL="0" indent="0">
              <a:lnSpc>
                <a:spcPct val="84000"/>
              </a:lnSpc>
              <a:spcBef>
                <a:spcPts val="0"/>
              </a:spcBef>
              <a:spcAft>
                <a:spcPts val="0"/>
              </a:spcAft>
              <a:buNone/>
              <a:defRPr sz="2999" b="0"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243" y="3305208"/>
            <a:ext cx="4442827"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315" y="2340864"/>
            <a:ext cx="4442827" cy="823912"/>
          </a:xfrm>
        </p:spPr>
        <p:txBody>
          <a:bodyPr anchor="b">
            <a:noAutofit/>
          </a:bodyPr>
          <a:lstStyle>
            <a:lvl1pPr marL="0" indent="0">
              <a:lnSpc>
                <a:spcPct val="84000"/>
              </a:lnSpc>
              <a:spcBef>
                <a:spcPts val="0"/>
              </a:spcBef>
              <a:spcAft>
                <a:spcPts val="0"/>
              </a:spcAft>
              <a:buNone/>
              <a:defRPr sz="2999" b="0"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3315" y="3305208"/>
            <a:ext cx="4442827"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8B92FA-C747-49C8-92DC-A3C1F6E367C5}" type="datetime1">
              <a:rPr lang="en-US" smtClean="0"/>
              <a:t>5/23/2025</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997714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AA30BE-05B0-4355-AFCE-CC6D523149FD}" type="datetime1">
              <a:rPr lang="en-US" smtClean="0"/>
              <a:t>5/23/2025</a:t>
            </a:fld>
            <a:endParaRPr lang="en-US"/>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211928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9F5FF0-17D9-46A3-80E2-D436411644D7}" type="datetime1">
              <a:rPr lang="en-US" smtClean="0"/>
              <a:t>5/23/2025</a:t>
            </a:fld>
            <a:endParaRPr lang="en-US"/>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399207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2139"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711" y="685800"/>
            <a:ext cx="3854716" cy="2157884"/>
          </a:xfrm>
        </p:spPr>
        <p:txBody>
          <a:bodyPr anchor="t">
            <a:noAutofit/>
          </a:bodyPr>
          <a:lstStyle>
            <a:lvl1pPr>
              <a:lnSpc>
                <a:spcPct val="84000"/>
              </a:lnSpc>
              <a:defRPr sz="4799"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4391" y="685801"/>
            <a:ext cx="5210723" cy="5175250"/>
          </a:xfrm>
        </p:spPr>
        <p:txBody>
          <a:bodyPr/>
          <a:lstStyle>
            <a:lvl1pPr>
              <a:defRPr sz="1999"/>
            </a:lvl1pPr>
            <a:lvl2pPr>
              <a:defRPr sz="1999"/>
            </a:lvl2pPr>
            <a:lvl3pPr>
              <a:defRPr sz="1799"/>
            </a:lvl3pPr>
            <a:lvl4pPr>
              <a:defRPr sz="1799"/>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711" y="2856344"/>
            <a:ext cx="3854716" cy="3011056"/>
          </a:xfrm>
        </p:spPr>
        <p:txBody>
          <a:bodyPr/>
          <a:lstStyle>
            <a:lvl1pPr marL="0" indent="0">
              <a:lnSpc>
                <a:spcPct val="113000"/>
              </a:lnSpc>
              <a:spcBef>
                <a:spcPts val="0"/>
              </a:spcBef>
              <a:spcAft>
                <a:spcPts val="1500"/>
              </a:spcAft>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712" y="6453386"/>
            <a:ext cx="1204258" cy="404614"/>
          </a:xfrm>
        </p:spPr>
        <p:txBody>
          <a:bodyPr/>
          <a:lstStyle>
            <a:lvl1pPr>
              <a:defRPr>
                <a:solidFill>
                  <a:schemeClr val="tx2"/>
                </a:solidFill>
              </a:defRPr>
            </a:lvl1pPr>
          </a:lstStyle>
          <a:p>
            <a:fld id="{406108C4-4184-4822-9B03-9BAF872B8829}" type="datetime1">
              <a:rPr lang="en-US" smtClean="0"/>
              <a:t>5/23/2025</a:t>
            </a:fld>
            <a:endParaRPr lang="en-US"/>
          </a:p>
        </p:txBody>
      </p:sp>
      <p:sp>
        <p:nvSpPr>
          <p:cNvPr id="6" name="Footer Placeholder 5"/>
          <p:cNvSpPr>
            <a:spLocks noGrp="1"/>
          </p:cNvSpPr>
          <p:nvPr>
            <p:ph type="ftr" sz="quarter" idx="11"/>
          </p:nvPr>
        </p:nvSpPr>
        <p:spPr>
          <a:xfrm>
            <a:off x="2205371" y="6453386"/>
            <a:ext cx="2373057" cy="404614"/>
          </a:xfrm>
        </p:spPr>
        <p:txBody>
          <a:bodyPr/>
          <a:lstStyle>
            <a:lvl1pPr>
              <a:defRPr>
                <a:solidFill>
                  <a:schemeClr val="tx2"/>
                </a:solidFill>
              </a:defRPr>
            </a:lvl1pPr>
          </a:lstStyle>
          <a:p>
            <a:r>
              <a:rPr lang="en-US"/>
              <a:t>Add a footer</a:t>
            </a:r>
            <a:endParaRPr lang="en-US" dirty="0"/>
          </a:p>
        </p:txBody>
      </p:sp>
      <p:sp>
        <p:nvSpPr>
          <p:cNvPr id="7" name="Slide Number Placeholder 6"/>
          <p:cNvSpPr>
            <a:spLocks noGrp="1"/>
          </p:cNvSpPr>
          <p:nvPr>
            <p:ph type="sldNum" sz="quarter" idx="12"/>
          </p:nvPr>
        </p:nvSpPr>
        <p:spPr>
          <a:xfrm>
            <a:off x="9880566" y="6453386"/>
            <a:ext cx="1595876" cy="404614"/>
          </a:xfrm>
        </p:spPr>
        <p:txBody>
          <a:bodyPr/>
          <a:lstStyle>
            <a:lvl1pPr>
              <a:defRPr>
                <a:solidFill>
                  <a:schemeClr val="tx2"/>
                </a:solidFill>
              </a:defRPr>
            </a:lvl1pPr>
          </a:lstStyle>
          <a:p>
            <a:fld id="{E5137D0E-4A4F-4307-8994-C1891D747D59}" type="slidenum">
              <a:rPr lang="en-US" smtClean="0"/>
              <a:pPr/>
              <a:t>‹#›</a:t>
            </a:fld>
            <a:endParaRPr lang="en-US"/>
          </a:p>
        </p:txBody>
      </p:sp>
      <p:sp>
        <p:nvSpPr>
          <p:cNvPr id="9" name="Rectangle 8" title="Divider Bar"/>
          <p:cNvSpPr/>
          <p:nvPr/>
        </p:nvSpPr>
        <p:spPr>
          <a:xfrm>
            <a:off x="5302139" y="376"/>
            <a:ext cx="2285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526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2139"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711" y="685800"/>
            <a:ext cx="3854716" cy="2157884"/>
          </a:xfrm>
        </p:spPr>
        <p:txBody>
          <a:bodyPr anchor="t">
            <a:normAutofit/>
          </a:bodyPr>
          <a:lstStyle>
            <a:lvl1pPr>
              <a:lnSpc>
                <a:spcPct val="84000"/>
              </a:lnSpc>
              <a:defRPr sz="4799"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0679" y="1"/>
            <a:ext cx="6658146" cy="6857999"/>
          </a:xfrm>
        </p:spPr>
        <p:txBody>
          <a:bodyPr anchor="t">
            <a:normAutofit/>
          </a:bodyPr>
          <a:lstStyle>
            <a:lvl1pPr marL="0" indent="0">
              <a:buNone/>
              <a:defRPr sz="1999"/>
            </a:lvl1pPr>
            <a:lvl2pPr marL="457063" indent="0">
              <a:buNone/>
              <a:defRPr sz="1999"/>
            </a:lvl2pPr>
            <a:lvl3pPr marL="914126" indent="0">
              <a:buNone/>
              <a:defRPr sz="19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a:t>Click icon to add picture</a:t>
            </a:r>
            <a:endParaRPr lang="en-US" dirty="0"/>
          </a:p>
        </p:txBody>
      </p:sp>
      <p:sp>
        <p:nvSpPr>
          <p:cNvPr id="4" name="Text Placeholder 3"/>
          <p:cNvSpPr>
            <a:spLocks noGrp="1"/>
          </p:cNvSpPr>
          <p:nvPr>
            <p:ph type="body" sz="half" idx="2"/>
          </p:nvPr>
        </p:nvSpPr>
        <p:spPr>
          <a:xfrm>
            <a:off x="723711" y="2855968"/>
            <a:ext cx="3854716" cy="3011432"/>
          </a:xfrm>
        </p:spPr>
        <p:txBody>
          <a:bodyPr/>
          <a:lstStyle>
            <a:lvl1pPr marL="0" indent="0">
              <a:lnSpc>
                <a:spcPct val="113000"/>
              </a:lnSpc>
              <a:spcBef>
                <a:spcPts val="0"/>
              </a:spcBef>
              <a:spcAft>
                <a:spcPts val="1500"/>
              </a:spcAft>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712" y="6453386"/>
            <a:ext cx="1204258" cy="404614"/>
          </a:xfrm>
        </p:spPr>
        <p:txBody>
          <a:bodyPr/>
          <a:lstStyle>
            <a:lvl1pPr>
              <a:defRPr>
                <a:solidFill>
                  <a:schemeClr val="tx2"/>
                </a:solidFill>
              </a:defRPr>
            </a:lvl1pPr>
          </a:lstStyle>
          <a:p>
            <a:fld id="{41121978-8065-480E-A97A-7069BE96BB09}" type="datetime1">
              <a:rPr lang="en-US" smtClean="0"/>
              <a:t>5/23/2025</a:t>
            </a:fld>
            <a:endParaRPr lang="en-US"/>
          </a:p>
        </p:txBody>
      </p:sp>
      <p:sp>
        <p:nvSpPr>
          <p:cNvPr id="6" name="Footer Placeholder 5"/>
          <p:cNvSpPr>
            <a:spLocks noGrp="1"/>
          </p:cNvSpPr>
          <p:nvPr>
            <p:ph type="ftr" sz="quarter" idx="11"/>
          </p:nvPr>
        </p:nvSpPr>
        <p:spPr>
          <a:xfrm>
            <a:off x="2205371" y="6453386"/>
            <a:ext cx="2373057" cy="404614"/>
          </a:xfrm>
        </p:spPr>
        <p:txBody>
          <a:bodyPr/>
          <a:lstStyle>
            <a:lvl1pPr>
              <a:defRPr>
                <a:solidFill>
                  <a:schemeClr val="tx2"/>
                </a:solidFill>
              </a:defRPr>
            </a:lvl1pPr>
          </a:lstStyle>
          <a:p>
            <a:r>
              <a:rPr lang="en-US"/>
              <a:t>Add a footer</a:t>
            </a:r>
            <a:endParaRPr lang="en-US" dirty="0"/>
          </a:p>
        </p:txBody>
      </p:sp>
      <p:sp>
        <p:nvSpPr>
          <p:cNvPr id="7" name="Slide Number Placeholder 6"/>
          <p:cNvSpPr>
            <a:spLocks noGrp="1"/>
          </p:cNvSpPr>
          <p:nvPr>
            <p:ph type="sldNum" sz="quarter" idx="12"/>
          </p:nvPr>
        </p:nvSpPr>
        <p:spPr>
          <a:xfrm>
            <a:off x="9880566" y="6453386"/>
            <a:ext cx="1595876" cy="404614"/>
          </a:xfrm>
        </p:spPr>
        <p:txBody>
          <a:bodyPr/>
          <a:lstStyle>
            <a:lvl1pPr>
              <a:defRPr>
                <a:solidFill>
                  <a:schemeClr val="tx2"/>
                </a:solidFill>
              </a:defRPr>
            </a:lvl1pPr>
          </a:lstStyle>
          <a:p>
            <a:fld id="{E5137D0E-4A4F-4307-8994-C1891D747D59}" type="slidenum">
              <a:rPr lang="en-US" smtClean="0"/>
              <a:pPr/>
              <a:t>‹#›</a:t>
            </a:fld>
            <a:endParaRPr lang="en-US"/>
          </a:p>
        </p:txBody>
      </p:sp>
      <p:sp>
        <p:nvSpPr>
          <p:cNvPr id="9" name="Rectangle 8" title="Divider Bar"/>
          <p:cNvSpPr/>
          <p:nvPr/>
        </p:nvSpPr>
        <p:spPr>
          <a:xfrm>
            <a:off x="5302139" y="376"/>
            <a:ext cx="2285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67333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243" y="2295526"/>
            <a:ext cx="95987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5E0BA6-5F02-499C-81C0-AB3D50157C9C}" type="datetime1">
              <a:rPr lang="en-US" smtClean="0"/>
              <a:t>5/23/2025</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330197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4062" y="624156"/>
            <a:ext cx="1565358"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243" y="624156"/>
            <a:ext cx="817751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4E35C9-2756-41C6-8584-E1DCFE07AEAD}" type="datetime1">
              <a:rPr lang="en-US" smtClean="0"/>
              <a:t>5/23/2025</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1643820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034" y="685800"/>
            <a:ext cx="7998916" cy="2971801"/>
          </a:xfrm>
        </p:spPr>
        <p:txBody>
          <a:bodyPr anchor="b">
            <a:normAutofit/>
          </a:bodyPr>
          <a:lstStyle>
            <a:lvl1pPr algn="l">
              <a:defRPr sz="4799">
                <a:effectLst/>
              </a:defRPr>
            </a:lvl1pPr>
          </a:lstStyle>
          <a:p>
            <a:r>
              <a:rPr lang="en-US"/>
              <a:t>Click to edit Master title style</a:t>
            </a:r>
            <a:endParaRPr lang="en-US" dirty="0"/>
          </a:p>
        </p:txBody>
      </p:sp>
      <p:sp>
        <p:nvSpPr>
          <p:cNvPr id="3" name="Subtitle 2"/>
          <p:cNvSpPr>
            <a:spLocks noGrp="1"/>
          </p:cNvSpPr>
          <p:nvPr>
            <p:ph type="subTitle" idx="1"/>
          </p:nvPr>
        </p:nvSpPr>
        <p:spPr>
          <a:xfrm>
            <a:off x="684034" y="3843868"/>
            <a:ext cx="6399133" cy="1947333"/>
          </a:xfrm>
        </p:spPr>
        <p:txBody>
          <a:bodyPr anchor="t">
            <a:normAutofit/>
          </a:bodyPr>
          <a:lstStyle>
            <a:lvl1pPr marL="0" indent="0" algn="l">
              <a:buNone/>
              <a:defRPr sz="2099">
                <a:solidFill>
                  <a:schemeClr val="bg2">
                    <a:lumMod val="75000"/>
                  </a:schemeClr>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62B2C9-BCD5-4977-BEDC-D8DFEFCFB5BC}" type="datetime1">
              <a:rPr lang="en-US" smtClean="0"/>
              <a:t>5/23/2025</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t>‹#›</a:t>
            </a:fld>
            <a:endParaRPr lang="en-US"/>
          </a:p>
        </p:txBody>
      </p:sp>
      <p:cxnSp>
        <p:nvCxnSpPr>
          <p:cNvPr id="16" name="Straight Connector 15"/>
          <p:cNvCxnSpPr/>
          <p:nvPr/>
        </p:nvCxnSpPr>
        <p:spPr>
          <a:xfrm flipH="1">
            <a:off x="8225869" y="8467"/>
            <a:ext cx="3809008"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6580" y="91546"/>
            <a:ext cx="6079071"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3941" y="228600"/>
            <a:ext cx="495171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3927" y="32279"/>
            <a:ext cx="4851725"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3383" y="609602"/>
            <a:ext cx="4342268"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Parallelogram 7"/>
          <p:cNvSpPr/>
          <p:nvPr userDrawn="1"/>
        </p:nvSpPr>
        <p:spPr>
          <a:xfrm>
            <a:off x="842352" y="606206"/>
            <a:ext cx="10484024" cy="5573039"/>
          </a:xfrm>
          <a:custGeom>
            <a:avLst/>
            <a:gdLst>
              <a:gd name="connsiteX0" fmla="*/ 0 w 10896600"/>
              <a:gd name="connsiteY0" fmla="*/ 5410200 h 5410200"/>
              <a:gd name="connsiteX1" fmla="*/ 1352550 w 10896600"/>
              <a:gd name="connsiteY1" fmla="*/ 0 h 5410200"/>
              <a:gd name="connsiteX2" fmla="*/ 10896600 w 10896600"/>
              <a:gd name="connsiteY2" fmla="*/ 0 h 5410200"/>
              <a:gd name="connsiteX3" fmla="*/ 9544050 w 10896600"/>
              <a:gd name="connsiteY3" fmla="*/ 5410200 h 5410200"/>
              <a:gd name="connsiteX4" fmla="*/ 0 w 10896600"/>
              <a:gd name="connsiteY4" fmla="*/ 5410200 h 5410200"/>
              <a:gd name="connsiteX0" fmla="*/ 0 w 10733762"/>
              <a:gd name="connsiteY0" fmla="*/ 5234835 h 5410200"/>
              <a:gd name="connsiteX1" fmla="*/ 1189712 w 10733762"/>
              <a:gd name="connsiteY1" fmla="*/ 0 h 5410200"/>
              <a:gd name="connsiteX2" fmla="*/ 10733762 w 10733762"/>
              <a:gd name="connsiteY2" fmla="*/ 0 h 5410200"/>
              <a:gd name="connsiteX3" fmla="*/ 9381212 w 10733762"/>
              <a:gd name="connsiteY3" fmla="*/ 5410200 h 5410200"/>
              <a:gd name="connsiteX4" fmla="*/ 0 w 10733762"/>
              <a:gd name="connsiteY4" fmla="*/ 5234835 h 5410200"/>
              <a:gd name="connsiteX0" fmla="*/ 0 w 10771340"/>
              <a:gd name="connsiteY0" fmla="*/ 5360096 h 5410200"/>
              <a:gd name="connsiteX1" fmla="*/ 1227290 w 10771340"/>
              <a:gd name="connsiteY1" fmla="*/ 0 h 5410200"/>
              <a:gd name="connsiteX2" fmla="*/ 10771340 w 10771340"/>
              <a:gd name="connsiteY2" fmla="*/ 0 h 5410200"/>
              <a:gd name="connsiteX3" fmla="*/ 9418790 w 10771340"/>
              <a:gd name="connsiteY3" fmla="*/ 5410200 h 5410200"/>
              <a:gd name="connsiteX4" fmla="*/ 0 w 10771340"/>
              <a:gd name="connsiteY4" fmla="*/ 5360096 h 5410200"/>
              <a:gd name="connsiteX0" fmla="*/ 0 w 10771340"/>
              <a:gd name="connsiteY0" fmla="*/ 5360096 h 5360096"/>
              <a:gd name="connsiteX1" fmla="*/ 1227290 w 10771340"/>
              <a:gd name="connsiteY1" fmla="*/ 0 h 5360096"/>
              <a:gd name="connsiteX2" fmla="*/ 10771340 w 10771340"/>
              <a:gd name="connsiteY2" fmla="*/ 0 h 5360096"/>
              <a:gd name="connsiteX3" fmla="*/ 9819623 w 10771340"/>
              <a:gd name="connsiteY3" fmla="*/ 5335043 h 5360096"/>
              <a:gd name="connsiteX4" fmla="*/ 0 w 10771340"/>
              <a:gd name="connsiteY4" fmla="*/ 5360096 h 5360096"/>
              <a:gd name="connsiteX0" fmla="*/ 0 w 10345455"/>
              <a:gd name="connsiteY0" fmla="*/ 5573039 h 5573039"/>
              <a:gd name="connsiteX1" fmla="*/ 1227290 w 10345455"/>
              <a:gd name="connsiteY1" fmla="*/ 212943 h 5573039"/>
              <a:gd name="connsiteX2" fmla="*/ 10345455 w 10345455"/>
              <a:gd name="connsiteY2" fmla="*/ 0 h 5573039"/>
              <a:gd name="connsiteX3" fmla="*/ 9819623 w 10345455"/>
              <a:gd name="connsiteY3" fmla="*/ 5547986 h 5573039"/>
              <a:gd name="connsiteX4" fmla="*/ 0 w 10345455"/>
              <a:gd name="connsiteY4" fmla="*/ 5573039 h 5573039"/>
              <a:gd name="connsiteX0" fmla="*/ 100469 w 10445924"/>
              <a:gd name="connsiteY0" fmla="*/ 5573039 h 5573039"/>
              <a:gd name="connsiteX1" fmla="*/ 0 w 10445924"/>
              <a:gd name="connsiteY1" fmla="*/ 250521 h 5573039"/>
              <a:gd name="connsiteX2" fmla="*/ 10445924 w 10445924"/>
              <a:gd name="connsiteY2" fmla="*/ 0 h 5573039"/>
              <a:gd name="connsiteX3" fmla="*/ 9920092 w 10445924"/>
              <a:gd name="connsiteY3" fmla="*/ 5547986 h 5573039"/>
              <a:gd name="connsiteX4" fmla="*/ 100469 w 10445924"/>
              <a:gd name="connsiteY4" fmla="*/ 5573039 h 5573039"/>
              <a:gd name="connsiteX0" fmla="*/ 376042 w 10445924"/>
              <a:gd name="connsiteY0" fmla="*/ 5435252 h 5547986"/>
              <a:gd name="connsiteX1" fmla="*/ 0 w 10445924"/>
              <a:gd name="connsiteY1" fmla="*/ 250521 h 5547986"/>
              <a:gd name="connsiteX2" fmla="*/ 10445924 w 10445924"/>
              <a:gd name="connsiteY2" fmla="*/ 0 h 5547986"/>
              <a:gd name="connsiteX3" fmla="*/ 9920092 w 10445924"/>
              <a:gd name="connsiteY3" fmla="*/ 5547986 h 5547986"/>
              <a:gd name="connsiteX4" fmla="*/ 376042 w 10445924"/>
              <a:gd name="connsiteY4" fmla="*/ 5435252 h 5547986"/>
              <a:gd name="connsiteX0" fmla="*/ 112995 w 10445924"/>
              <a:gd name="connsiteY0" fmla="*/ 5573039 h 5573039"/>
              <a:gd name="connsiteX1" fmla="*/ 0 w 10445924"/>
              <a:gd name="connsiteY1" fmla="*/ 250521 h 5573039"/>
              <a:gd name="connsiteX2" fmla="*/ 10445924 w 10445924"/>
              <a:gd name="connsiteY2" fmla="*/ 0 h 5573039"/>
              <a:gd name="connsiteX3" fmla="*/ 9920092 w 10445924"/>
              <a:gd name="connsiteY3" fmla="*/ 5547986 h 5573039"/>
              <a:gd name="connsiteX4" fmla="*/ 112995 w 10445924"/>
              <a:gd name="connsiteY4" fmla="*/ 5573039 h 5573039"/>
              <a:gd name="connsiteX0" fmla="*/ 112995 w 10464974"/>
              <a:gd name="connsiteY0" fmla="*/ 5592089 h 5592089"/>
              <a:gd name="connsiteX1" fmla="*/ 0 w 10464974"/>
              <a:gd name="connsiteY1" fmla="*/ 269571 h 5592089"/>
              <a:gd name="connsiteX2" fmla="*/ 10464974 w 10464974"/>
              <a:gd name="connsiteY2" fmla="*/ 0 h 5592089"/>
              <a:gd name="connsiteX3" fmla="*/ 9920092 w 10464974"/>
              <a:gd name="connsiteY3" fmla="*/ 5567036 h 5592089"/>
              <a:gd name="connsiteX4" fmla="*/ 112995 w 10464974"/>
              <a:gd name="connsiteY4" fmla="*/ 5592089 h 5592089"/>
              <a:gd name="connsiteX0" fmla="*/ 112995 w 10464974"/>
              <a:gd name="connsiteY0" fmla="*/ 5592089 h 5592089"/>
              <a:gd name="connsiteX1" fmla="*/ 0 w 10464974"/>
              <a:gd name="connsiteY1" fmla="*/ 269571 h 5592089"/>
              <a:gd name="connsiteX2" fmla="*/ 10464974 w 10464974"/>
              <a:gd name="connsiteY2" fmla="*/ 0 h 5592089"/>
              <a:gd name="connsiteX3" fmla="*/ 9920092 w 10464974"/>
              <a:gd name="connsiteY3" fmla="*/ 5547986 h 5592089"/>
              <a:gd name="connsiteX4" fmla="*/ 112995 w 10464974"/>
              <a:gd name="connsiteY4" fmla="*/ 5592089 h 5592089"/>
              <a:gd name="connsiteX0" fmla="*/ 112995 w 10464974"/>
              <a:gd name="connsiteY0" fmla="*/ 5573039 h 5573039"/>
              <a:gd name="connsiteX1" fmla="*/ 0 w 10464974"/>
              <a:gd name="connsiteY1" fmla="*/ 269571 h 5573039"/>
              <a:gd name="connsiteX2" fmla="*/ 10464974 w 10464974"/>
              <a:gd name="connsiteY2" fmla="*/ 0 h 5573039"/>
              <a:gd name="connsiteX3" fmla="*/ 9920092 w 10464974"/>
              <a:gd name="connsiteY3" fmla="*/ 5547986 h 5573039"/>
              <a:gd name="connsiteX4" fmla="*/ 112995 w 10464974"/>
              <a:gd name="connsiteY4" fmla="*/ 5573039 h 5573039"/>
              <a:gd name="connsiteX0" fmla="*/ 132045 w 10484024"/>
              <a:gd name="connsiteY0" fmla="*/ 5573039 h 5573039"/>
              <a:gd name="connsiteX1" fmla="*/ 0 w 10484024"/>
              <a:gd name="connsiteY1" fmla="*/ 269571 h 5573039"/>
              <a:gd name="connsiteX2" fmla="*/ 10484024 w 10484024"/>
              <a:gd name="connsiteY2" fmla="*/ 0 h 5573039"/>
              <a:gd name="connsiteX3" fmla="*/ 9939142 w 10484024"/>
              <a:gd name="connsiteY3" fmla="*/ 5547986 h 5573039"/>
              <a:gd name="connsiteX4" fmla="*/ 132045 w 10484024"/>
              <a:gd name="connsiteY4" fmla="*/ 5573039 h 5573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4024" h="5573039">
                <a:moveTo>
                  <a:pt x="132045" y="5573039"/>
                </a:moveTo>
                <a:lnTo>
                  <a:pt x="0" y="269571"/>
                </a:lnTo>
                <a:lnTo>
                  <a:pt x="10484024" y="0"/>
                </a:lnTo>
                <a:lnTo>
                  <a:pt x="9939142" y="5547986"/>
                </a:lnTo>
                <a:lnTo>
                  <a:pt x="132045" y="5573039"/>
                </a:lnTo>
                <a:close/>
              </a:path>
            </a:pathLst>
          </a:custGeom>
          <a:solidFill>
            <a:schemeClr val="bg2">
              <a:lumMod val="25000"/>
              <a:alpha val="73000"/>
            </a:schemeClr>
          </a:solidFill>
          <a:ln cap="rnd">
            <a:solidFill>
              <a:schemeClr val="bg2">
                <a:lumMod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solidFill>
                <a:schemeClr val="tx1"/>
              </a:solidFill>
            </a:endParaRPr>
          </a:p>
        </p:txBody>
      </p:sp>
    </p:spTree>
    <p:extLst>
      <p:ext uri="{BB962C8B-B14F-4D97-AF65-F5344CB8AC3E}">
        <p14:creationId xmlns:p14="http://schemas.microsoft.com/office/powerpoint/2010/main" val="412392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0D60CB-24BC-4D29-96A0-98BA459C1CB1}" type="datetime1">
              <a:rPr lang="en-US" smtClean="0"/>
              <a:t>5/23/2025</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3757540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034" y="2006600"/>
            <a:ext cx="8532178" cy="2281600"/>
          </a:xfrm>
        </p:spPr>
        <p:txBody>
          <a:bodyPr anchor="b">
            <a:normAutofit/>
          </a:bodyPr>
          <a:lstStyle>
            <a:lvl1pPr algn="l">
              <a:defRPr sz="3599" b="0" cap="all"/>
            </a:lvl1pPr>
          </a:lstStyle>
          <a:p>
            <a:r>
              <a:rPr lang="en-US"/>
              <a:t>Click to edit Master title style</a:t>
            </a:r>
            <a:endParaRPr lang="en-US" dirty="0"/>
          </a:p>
        </p:txBody>
      </p:sp>
      <p:sp>
        <p:nvSpPr>
          <p:cNvPr id="3" name="Text Placeholder 2"/>
          <p:cNvSpPr>
            <a:spLocks noGrp="1"/>
          </p:cNvSpPr>
          <p:nvPr>
            <p:ph type="body" idx="1"/>
          </p:nvPr>
        </p:nvSpPr>
        <p:spPr>
          <a:xfrm>
            <a:off x="684035" y="4495800"/>
            <a:ext cx="8532178" cy="1498600"/>
          </a:xfrm>
        </p:spPr>
        <p:txBody>
          <a:bodyPr anchor="t">
            <a:normAutofit/>
          </a:bodyPr>
          <a:lstStyle>
            <a:lvl1pPr marL="0" indent="0" algn="l">
              <a:buNone/>
              <a:defRPr sz="1799">
                <a:solidFill>
                  <a:schemeClr val="bg2">
                    <a:lumMod val="7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D19647-1DA8-4240-9FA9-F20BEB0608CE}" type="datetime1">
              <a:rPr lang="en-US" smtClean="0"/>
              <a:t>5/23/2025</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4179808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033" y="685801"/>
            <a:ext cx="4936369"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6621" y="685801"/>
            <a:ext cx="4933194"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6C6589-5B16-49BC-8D43-AE29F4D0D77A}" type="datetime1">
              <a:rPr lang="en-US" smtClean="0"/>
              <a:t>5/23/2025</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5137D0E-4A4F-4307-8994-C1891D747D59}" type="slidenum">
              <a:rPr lang="en-US" smtClean="0"/>
              <a:t>‹#›</a:t>
            </a:fld>
            <a:endParaRPr lang="en-US" dirty="0"/>
          </a:p>
        </p:txBody>
      </p:sp>
    </p:spTree>
    <p:extLst>
      <p:ext uri="{BB962C8B-B14F-4D97-AF65-F5344CB8AC3E}">
        <p14:creationId xmlns:p14="http://schemas.microsoft.com/office/powerpoint/2010/main" val="1593359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1827" y="685800"/>
            <a:ext cx="4648576" cy="576262"/>
          </a:xfrm>
        </p:spPr>
        <p:txBody>
          <a:bodyPr anchor="b">
            <a:noAutofit/>
          </a:bodyPr>
          <a:lstStyle>
            <a:lvl1pPr marL="0" indent="0">
              <a:buNone/>
              <a:defRPr sz="27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4" name="Content Placeholder 3"/>
          <p:cNvSpPr>
            <a:spLocks noGrp="1"/>
          </p:cNvSpPr>
          <p:nvPr>
            <p:ph sz="half" idx="2"/>
          </p:nvPr>
        </p:nvSpPr>
        <p:spPr>
          <a:xfrm>
            <a:off x="684033" y="1270529"/>
            <a:ext cx="4936369"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7483" y="685800"/>
            <a:ext cx="4663919" cy="576262"/>
          </a:xfrm>
        </p:spPr>
        <p:txBody>
          <a:bodyPr anchor="b">
            <a:noAutofit/>
          </a:bodyPr>
          <a:lstStyle>
            <a:lvl1pPr marL="0" indent="0">
              <a:buNone/>
              <a:defRPr sz="27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6" name="Content Placeholder 5"/>
          <p:cNvSpPr>
            <a:spLocks noGrp="1"/>
          </p:cNvSpPr>
          <p:nvPr>
            <p:ph sz="quarter" idx="4"/>
          </p:nvPr>
        </p:nvSpPr>
        <p:spPr>
          <a:xfrm>
            <a:off x="5805033" y="1262062"/>
            <a:ext cx="4927904"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8B92FA-C747-49C8-92DC-A3C1F6E367C5}" type="datetime1">
              <a:rPr lang="en-US" smtClean="0"/>
              <a:t>5/23/2025</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1668138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AA30BE-05B0-4355-AFCE-CC6D523149FD}" type="datetime1">
              <a:rPr lang="en-US" smtClean="0"/>
              <a:t>5/23/2025</a:t>
            </a:fld>
            <a:endParaRPr lang="en-US"/>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1893181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9F5FF0-17D9-46A3-80E2-D436411644D7}" type="datetime1">
              <a:rPr lang="en-US" smtClean="0"/>
              <a:t>5/23/2025</a:t>
            </a:fld>
            <a:endParaRPr lang="en-US"/>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172300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3167" y="685800"/>
            <a:ext cx="3656648" cy="1371600"/>
          </a:xfrm>
        </p:spPr>
        <p:txBody>
          <a:bodyPr anchor="b">
            <a:normAutofit/>
          </a:bodyPr>
          <a:lstStyle>
            <a:lvl1pPr algn="l">
              <a:defRPr sz="2399" b="0"/>
            </a:lvl1pPr>
          </a:lstStyle>
          <a:p>
            <a:r>
              <a:rPr lang="en-US"/>
              <a:t>Click to edit Master title style</a:t>
            </a:r>
            <a:endParaRPr lang="en-US" dirty="0"/>
          </a:p>
        </p:txBody>
      </p:sp>
      <p:sp>
        <p:nvSpPr>
          <p:cNvPr id="3" name="Content Placeholder 2"/>
          <p:cNvSpPr>
            <a:spLocks noGrp="1"/>
          </p:cNvSpPr>
          <p:nvPr>
            <p:ph idx="1"/>
          </p:nvPr>
        </p:nvSpPr>
        <p:spPr>
          <a:xfrm>
            <a:off x="684034" y="685800"/>
            <a:ext cx="5942053"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3167" y="2209800"/>
            <a:ext cx="3656648" cy="2091267"/>
          </a:xfrm>
        </p:spPr>
        <p:txBody>
          <a:bodyPr anchor="t">
            <a:normAutofit/>
          </a:bodyPr>
          <a:lstStyle>
            <a:lvl1pPr marL="0" indent="0">
              <a:buNone/>
              <a:defRPr sz="16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06108C4-4184-4822-9B03-9BAF872B8829}" type="datetime1">
              <a:rPr lang="en-US" smtClean="0"/>
              <a:t>5/23/2025</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5137D0E-4A4F-4307-8994-C1891D747D59}" type="slidenum">
              <a:rPr lang="en-US" smtClean="0"/>
              <a:pPr/>
              <a:t>‹#›</a:t>
            </a:fld>
            <a:endParaRPr lang="en-US"/>
          </a:p>
        </p:txBody>
      </p:sp>
    </p:spTree>
    <p:extLst>
      <p:ext uri="{BB962C8B-B14F-4D97-AF65-F5344CB8AC3E}">
        <p14:creationId xmlns:p14="http://schemas.microsoft.com/office/powerpoint/2010/main" val="729143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1582" y="1447800"/>
            <a:ext cx="6018232" cy="1143000"/>
          </a:xfrm>
        </p:spPr>
        <p:txBody>
          <a:bodyPr anchor="b">
            <a:normAutofit/>
          </a:bodyPr>
          <a:lstStyle>
            <a:lvl1pPr algn="l">
              <a:defRPr sz="2799"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8754" y="914400"/>
            <a:ext cx="3280120"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1582" y="2777067"/>
            <a:ext cx="6019820" cy="2048933"/>
          </a:xfrm>
        </p:spPr>
        <p:txBody>
          <a:bodyPr anchor="t">
            <a:normAutofit/>
          </a:bodyPr>
          <a:lstStyle>
            <a:lvl1pPr marL="0" indent="0">
              <a:buNone/>
              <a:defRPr sz="17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1121978-8065-480E-A97A-7069BE96BB09}" type="datetime1">
              <a:rPr lang="en-US" smtClean="0"/>
              <a:t>5/23/2025</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5137D0E-4A4F-4307-8994-C1891D747D59}" type="slidenum">
              <a:rPr lang="en-US" smtClean="0"/>
              <a:pPr/>
              <a:t>‹#›</a:t>
            </a:fld>
            <a:endParaRPr lang="en-US"/>
          </a:p>
        </p:txBody>
      </p:sp>
    </p:spTree>
    <p:extLst>
      <p:ext uri="{BB962C8B-B14F-4D97-AF65-F5344CB8AC3E}">
        <p14:creationId xmlns:p14="http://schemas.microsoft.com/office/powerpoint/2010/main" val="447592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621" y="533400"/>
            <a:ext cx="10815995"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164" y="3843867"/>
            <a:ext cx="8302047" cy="457200"/>
          </a:xfrm>
        </p:spPr>
        <p:txBody>
          <a:bodyPr anchor="t">
            <a:normAutofit/>
          </a:bodyPr>
          <a:lstStyle>
            <a:lvl1pPr marL="0" indent="0">
              <a:buFontTx/>
              <a:buNone/>
              <a:defRPr sz="1600"/>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90DBDA1E-FC49-42FC-8869-DF860766ACB4}" type="datetime1">
              <a:rPr lang="en-US" smtClean="0"/>
              <a:t>5/23/2025</a:t>
            </a:fld>
            <a:endParaRPr lang="en-US"/>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E5137D0E-4A4F-4307-8994-C1891D747D59}" type="slidenum">
              <a:rPr lang="en-US" smtClean="0"/>
              <a:pPr/>
              <a:t>‹#›</a:t>
            </a:fld>
            <a:endParaRPr lang="en-US"/>
          </a:p>
        </p:txBody>
      </p:sp>
    </p:spTree>
    <p:extLst>
      <p:ext uri="{BB962C8B-B14F-4D97-AF65-F5344CB8AC3E}">
        <p14:creationId xmlns:p14="http://schemas.microsoft.com/office/powerpoint/2010/main" val="3703428417"/>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035" y="685800"/>
            <a:ext cx="10055781" cy="2743200"/>
          </a:xfrm>
        </p:spPr>
        <p:txBody>
          <a:bodyPr anchor="ctr">
            <a:normAutofit/>
          </a:bodyPr>
          <a:lstStyle>
            <a:lvl1pPr algn="l">
              <a:defRPr sz="3199" b="0" cap="all"/>
            </a:lvl1pPr>
          </a:lstStyle>
          <a:p>
            <a:r>
              <a:rPr lang="en-US"/>
              <a:t>Click to edit Master title style</a:t>
            </a:r>
            <a:endParaRPr lang="en-US" dirty="0"/>
          </a:p>
        </p:txBody>
      </p:sp>
      <p:sp>
        <p:nvSpPr>
          <p:cNvPr id="3" name="Text Placeholder 2"/>
          <p:cNvSpPr>
            <a:spLocks noGrp="1"/>
          </p:cNvSpPr>
          <p:nvPr>
            <p:ph type="body" idx="1"/>
          </p:nvPr>
        </p:nvSpPr>
        <p:spPr>
          <a:xfrm>
            <a:off x="684034" y="4114800"/>
            <a:ext cx="8533765" cy="1879600"/>
          </a:xfrm>
        </p:spPr>
        <p:txBody>
          <a:bodyPr anchor="ctr">
            <a:normAutofit/>
          </a:bodyPr>
          <a:lstStyle>
            <a:lvl1pPr marL="0" indent="0" algn="l">
              <a:buNone/>
              <a:defRPr sz="1999">
                <a:solidFill>
                  <a:schemeClr val="bg2">
                    <a:lumMod val="7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DBDA1E-FC49-42FC-8869-DF860766ACB4}" type="datetime1">
              <a:rPr lang="en-US" smtClean="0"/>
              <a:t>5/23/2025</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Tree>
    <p:extLst>
      <p:ext uri="{BB962C8B-B14F-4D97-AF65-F5344CB8AC3E}">
        <p14:creationId xmlns:p14="http://schemas.microsoft.com/office/powerpoint/2010/main" val="1222709301"/>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114" y="685800"/>
            <a:ext cx="9141620" cy="2743200"/>
          </a:xfrm>
        </p:spPr>
        <p:txBody>
          <a:bodyPr anchor="ctr">
            <a:normAutofit/>
          </a:bodyPr>
          <a:lstStyle>
            <a:lvl1pPr algn="l">
              <a:defRPr sz="3199"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5835" y="3429000"/>
            <a:ext cx="8532178" cy="381000"/>
          </a:xfrm>
        </p:spPr>
        <p:txBody>
          <a:bodyPr anchor="ctr"/>
          <a:lstStyle>
            <a:lvl1pPr marL="0" indent="0">
              <a:buFontTx/>
              <a:buNone/>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a:t>Edit Master text styles</a:t>
            </a:r>
          </a:p>
        </p:txBody>
      </p:sp>
      <p:sp>
        <p:nvSpPr>
          <p:cNvPr id="3" name="Text Placeholder 2"/>
          <p:cNvSpPr>
            <a:spLocks noGrp="1"/>
          </p:cNvSpPr>
          <p:nvPr>
            <p:ph type="body" idx="1"/>
          </p:nvPr>
        </p:nvSpPr>
        <p:spPr>
          <a:xfrm>
            <a:off x="684035" y="4301068"/>
            <a:ext cx="8532178" cy="1684865"/>
          </a:xfrm>
        </p:spPr>
        <p:txBody>
          <a:bodyPr anchor="ctr">
            <a:normAutofit/>
          </a:bodyPr>
          <a:lstStyle>
            <a:lvl1pPr marL="0" indent="0" algn="l">
              <a:buNone/>
              <a:defRPr sz="1999">
                <a:solidFill>
                  <a:schemeClr val="bg2">
                    <a:lumMod val="7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DBDA1E-FC49-42FC-8869-DF860766ACB4}" type="datetime1">
              <a:rPr lang="en-US" smtClean="0"/>
              <a:t>5/23/2025</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
        <p:nvSpPr>
          <p:cNvPr id="14" name="TextBox 13"/>
          <p:cNvSpPr txBox="1"/>
          <p:nvPr/>
        </p:nvSpPr>
        <p:spPr>
          <a:xfrm>
            <a:off x="531674" y="812222"/>
            <a:ext cx="609441" cy="584776"/>
          </a:xfrm>
          <a:prstGeom prst="rect">
            <a:avLst/>
          </a:prstGeom>
        </p:spPr>
        <p:txBody>
          <a:bodyPr vert="horz" lIns="91416" tIns="45708" rIns="91416" bIns="45708" rtlCol="0" anchor="ctr">
            <a:noAutofit/>
          </a:bodyPr>
          <a:lstStyle/>
          <a:p>
            <a:pPr lvl="0"/>
            <a:r>
              <a:rPr lang="en-US" sz="7998" dirty="0">
                <a:solidFill>
                  <a:schemeClr val="tx1"/>
                </a:solidFill>
                <a:effectLst/>
              </a:rPr>
              <a:t>“</a:t>
            </a:r>
          </a:p>
        </p:txBody>
      </p:sp>
      <p:sp>
        <p:nvSpPr>
          <p:cNvPr id="15" name="TextBox 14"/>
          <p:cNvSpPr txBox="1"/>
          <p:nvPr/>
        </p:nvSpPr>
        <p:spPr>
          <a:xfrm>
            <a:off x="10282734" y="2768601"/>
            <a:ext cx="609441" cy="584776"/>
          </a:xfrm>
          <a:prstGeom prst="rect">
            <a:avLst/>
          </a:prstGeom>
        </p:spPr>
        <p:txBody>
          <a:bodyPr vert="horz" lIns="91416" tIns="45708" rIns="91416" bIns="45708" rtlCol="0" anchor="ctr">
            <a:noAutofit/>
          </a:bodyPr>
          <a:lstStyle/>
          <a:p>
            <a:pPr lvl="0" algn="r"/>
            <a:r>
              <a:rPr lang="en-US" sz="7998" dirty="0">
                <a:solidFill>
                  <a:schemeClr val="tx1"/>
                </a:solidFill>
                <a:effectLst/>
              </a:rPr>
              <a:t>”</a:t>
            </a:r>
          </a:p>
        </p:txBody>
      </p:sp>
    </p:spTree>
    <p:extLst>
      <p:ext uri="{BB962C8B-B14F-4D97-AF65-F5344CB8AC3E}">
        <p14:creationId xmlns:p14="http://schemas.microsoft.com/office/powerpoint/2010/main" val="820888951"/>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034" y="3429000"/>
            <a:ext cx="8532178" cy="1697400"/>
          </a:xfrm>
        </p:spPr>
        <p:txBody>
          <a:bodyPr anchor="b">
            <a:normAutofit/>
          </a:bodyPr>
          <a:lstStyle>
            <a:lvl1pPr algn="l">
              <a:defRPr sz="3199" b="0" cap="all"/>
            </a:lvl1pPr>
          </a:lstStyle>
          <a:p>
            <a:r>
              <a:rPr lang="en-US"/>
              <a:t>Click to edit Master title style</a:t>
            </a:r>
            <a:endParaRPr lang="en-US" dirty="0"/>
          </a:p>
        </p:txBody>
      </p:sp>
      <p:sp>
        <p:nvSpPr>
          <p:cNvPr id="3" name="Text Placeholder 2"/>
          <p:cNvSpPr>
            <a:spLocks noGrp="1"/>
          </p:cNvSpPr>
          <p:nvPr>
            <p:ph type="body" idx="1"/>
          </p:nvPr>
        </p:nvSpPr>
        <p:spPr>
          <a:xfrm>
            <a:off x="684033" y="5132981"/>
            <a:ext cx="8533767" cy="860400"/>
          </a:xfrm>
        </p:spPr>
        <p:txBody>
          <a:bodyPr anchor="t">
            <a:normAutofit/>
          </a:bodyPr>
          <a:lstStyle>
            <a:lvl1pPr marL="0" indent="0" algn="l">
              <a:buNone/>
              <a:defRPr sz="1999">
                <a:solidFill>
                  <a:schemeClr val="bg2">
                    <a:lumMod val="7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DBDA1E-FC49-42FC-8869-DF860766ACB4}" type="datetime1">
              <a:rPr lang="en-US" smtClean="0"/>
              <a:t>5/23/2025</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Tree>
    <p:extLst>
      <p:ext uri="{BB962C8B-B14F-4D97-AF65-F5344CB8AC3E}">
        <p14:creationId xmlns:p14="http://schemas.microsoft.com/office/powerpoint/2010/main" val="1583895623"/>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116" y="685800"/>
            <a:ext cx="9141619" cy="2743200"/>
          </a:xfrm>
        </p:spPr>
        <p:txBody>
          <a:bodyPr anchor="ctr">
            <a:normAutofit/>
          </a:bodyPr>
          <a:lstStyle>
            <a:lvl1pPr algn="l">
              <a:defRPr sz="3199"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035" y="3928534"/>
            <a:ext cx="8532178" cy="1049866"/>
          </a:xfrm>
        </p:spPr>
        <p:txBody>
          <a:bodyPr vert="horz" lIns="91440" tIns="45720" rIns="91440" bIns="45720" rtlCol="0" anchor="b">
            <a:normAutofit/>
          </a:bodyPr>
          <a:lstStyle>
            <a:lvl1pPr>
              <a:buNone/>
              <a:defRPr lang="en-US" sz="2399"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034" y="4978400"/>
            <a:ext cx="8532178" cy="1016000"/>
          </a:xfrm>
        </p:spPr>
        <p:txBody>
          <a:bodyPr anchor="t">
            <a:normAutofit/>
          </a:bodyPr>
          <a:lstStyle>
            <a:lvl1pPr marL="0" indent="0" algn="l">
              <a:buNone/>
              <a:defRPr sz="1799">
                <a:solidFill>
                  <a:schemeClr val="bg2">
                    <a:lumMod val="7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DBDA1E-FC49-42FC-8869-DF860766ACB4}" type="datetime1">
              <a:rPr lang="en-US" smtClean="0"/>
              <a:t>5/23/2025</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
        <p:nvSpPr>
          <p:cNvPr id="11" name="TextBox 10"/>
          <p:cNvSpPr txBox="1"/>
          <p:nvPr/>
        </p:nvSpPr>
        <p:spPr>
          <a:xfrm>
            <a:off x="531674" y="812222"/>
            <a:ext cx="609441" cy="584776"/>
          </a:xfrm>
          <a:prstGeom prst="rect">
            <a:avLst/>
          </a:prstGeom>
        </p:spPr>
        <p:txBody>
          <a:bodyPr vert="horz" lIns="91416" tIns="45708" rIns="91416" bIns="45708" rtlCol="0" anchor="ctr">
            <a:noAutofit/>
          </a:bodyPr>
          <a:lstStyle/>
          <a:p>
            <a:pPr lvl="0"/>
            <a:r>
              <a:rPr lang="en-US" sz="7998" dirty="0">
                <a:solidFill>
                  <a:schemeClr val="tx1"/>
                </a:solidFill>
                <a:effectLst/>
              </a:rPr>
              <a:t>“</a:t>
            </a:r>
          </a:p>
        </p:txBody>
      </p:sp>
      <p:sp>
        <p:nvSpPr>
          <p:cNvPr id="12" name="TextBox 11"/>
          <p:cNvSpPr txBox="1"/>
          <p:nvPr/>
        </p:nvSpPr>
        <p:spPr>
          <a:xfrm>
            <a:off x="10282734" y="2768601"/>
            <a:ext cx="609441" cy="584776"/>
          </a:xfrm>
          <a:prstGeom prst="rect">
            <a:avLst/>
          </a:prstGeom>
        </p:spPr>
        <p:txBody>
          <a:bodyPr vert="horz" lIns="91416" tIns="45708" rIns="91416" bIns="45708" rtlCol="0" anchor="ctr">
            <a:noAutofit/>
          </a:bodyPr>
          <a:lstStyle/>
          <a:p>
            <a:pPr lvl="0" algn="r"/>
            <a:r>
              <a:rPr lang="en-US" sz="7998" dirty="0">
                <a:solidFill>
                  <a:schemeClr val="tx1"/>
                </a:solidFill>
                <a:effectLst/>
              </a:rPr>
              <a:t>”</a:t>
            </a:r>
          </a:p>
        </p:txBody>
      </p:sp>
    </p:spTree>
    <p:extLst>
      <p:ext uri="{BB962C8B-B14F-4D97-AF65-F5344CB8AC3E}">
        <p14:creationId xmlns:p14="http://schemas.microsoft.com/office/powerpoint/2010/main" val="326344575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035" y="685800"/>
            <a:ext cx="10055781"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034" y="3928534"/>
            <a:ext cx="8532178" cy="838200"/>
          </a:xfrm>
        </p:spPr>
        <p:txBody>
          <a:bodyPr vert="horz" lIns="91440" tIns="45720" rIns="91440" bIns="45720" rtlCol="0" anchor="b">
            <a:normAutofit/>
          </a:bodyPr>
          <a:lstStyle>
            <a:lvl1pPr>
              <a:buNone/>
              <a:defRPr lang="en-US" sz="2399"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034" y="4766733"/>
            <a:ext cx="8532178" cy="1227667"/>
          </a:xfrm>
        </p:spPr>
        <p:txBody>
          <a:bodyPr anchor="t">
            <a:normAutofit/>
          </a:bodyPr>
          <a:lstStyle>
            <a:lvl1pPr marL="0" indent="0" algn="l">
              <a:buNone/>
              <a:defRPr sz="1799">
                <a:solidFill>
                  <a:schemeClr val="bg2">
                    <a:lumMod val="7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DBDA1E-FC49-42FC-8869-DF860766ACB4}" type="datetime1">
              <a:rPr lang="en-US" smtClean="0"/>
              <a:t>5/23/2025</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Tree>
    <p:extLst>
      <p:ext uri="{BB962C8B-B14F-4D97-AF65-F5344CB8AC3E}">
        <p14:creationId xmlns:p14="http://schemas.microsoft.com/office/powerpoint/2010/main" val="418973068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5E0BA6-5F02-499C-81C0-AB3D50157C9C}" type="datetime1">
              <a:rPr lang="en-US" smtClean="0"/>
              <a:t>5/23/2025</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3173938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2950" y="685800"/>
            <a:ext cx="2056864"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621" y="685800"/>
            <a:ext cx="7821163"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4E35C9-2756-41C6-8584-E1DCFE07AEAD}" type="datetime1">
              <a:rPr lang="en-US" smtClean="0"/>
              <a:t>5/23/2025</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5137D0E-4A4F-4307-8994-C1891D747D59}" type="slidenum">
              <a:rPr lang="en-US" smtClean="0"/>
              <a:t>‹#›</a:t>
            </a:fld>
            <a:endParaRPr lang="en-US"/>
          </a:p>
        </p:txBody>
      </p:sp>
    </p:spTree>
    <p:extLst>
      <p:ext uri="{BB962C8B-B14F-4D97-AF65-F5344CB8AC3E}">
        <p14:creationId xmlns:p14="http://schemas.microsoft.com/office/powerpoint/2010/main" val="679511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243" y="685800"/>
            <a:ext cx="95987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243" y="2286000"/>
            <a:ext cx="95987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288" y="6453386"/>
            <a:ext cx="1204258" cy="404614"/>
          </a:xfrm>
          <a:prstGeom prst="rect">
            <a:avLst/>
          </a:prstGeom>
        </p:spPr>
        <p:txBody>
          <a:bodyPr vert="horz" lIns="91440" tIns="45720" rIns="91440" bIns="45720" rtlCol="0" anchor="ctr"/>
          <a:lstStyle>
            <a:lvl1pPr algn="l">
              <a:defRPr sz="1200" baseline="0">
                <a:solidFill>
                  <a:schemeClr val="tx2"/>
                </a:solidFill>
              </a:defRPr>
            </a:lvl1pPr>
          </a:lstStyle>
          <a:p>
            <a:fld id="{90DBDA1E-FC49-42FC-8869-DF860766ACB4}" type="datetime1">
              <a:rPr lang="en-US" smtClean="0"/>
              <a:t>5/23/2025</a:t>
            </a:fld>
            <a:endParaRPr lang="en-US"/>
          </a:p>
        </p:txBody>
      </p:sp>
      <p:sp>
        <p:nvSpPr>
          <p:cNvPr id="5" name="Footer Placeholder 4"/>
          <p:cNvSpPr>
            <a:spLocks noGrp="1"/>
          </p:cNvSpPr>
          <p:nvPr>
            <p:ph type="ftr" sz="quarter" idx="3"/>
          </p:nvPr>
        </p:nvSpPr>
        <p:spPr>
          <a:xfrm>
            <a:off x="2892811" y="6453386"/>
            <a:ext cx="6279194" cy="404614"/>
          </a:xfrm>
          <a:prstGeom prst="rect">
            <a:avLst/>
          </a:prstGeom>
        </p:spPr>
        <p:txBody>
          <a:bodyPr vert="horz" lIns="91440" tIns="45720" rIns="91440" bIns="45720" rtlCol="0" anchor="ctr"/>
          <a:lstStyle>
            <a:lvl1pPr algn="l">
              <a:defRPr sz="1200"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4"/>
          </p:nvPr>
        </p:nvSpPr>
        <p:spPr>
          <a:xfrm>
            <a:off x="9470269" y="6453386"/>
            <a:ext cx="1595876" cy="404614"/>
          </a:xfrm>
          <a:prstGeom prst="rect">
            <a:avLst/>
          </a:prstGeom>
        </p:spPr>
        <p:txBody>
          <a:bodyPr vert="horz" lIns="91440" tIns="45720" rIns="91440" bIns="45720" rtlCol="0" anchor="ctr"/>
          <a:lstStyle>
            <a:lvl1pPr algn="r">
              <a:defRPr sz="1200" baseline="0">
                <a:solidFill>
                  <a:schemeClr val="tx2"/>
                </a:solidFill>
              </a:defRPr>
            </a:lvl1pPr>
          </a:lstStyle>
          <a:p>
            <a:fld id="{E5137D0E-4A4F-4307-8994-C1891D747D59}" type="slidenum">
              <a:rPr lang="en-US" smtClean="0"/>
              <a:pPr/>
              <a:t>‹#›</a:t>
            </a:fld>
            <a:endParaRPr lang="en-US"/>
          </a:p>
        </p:txBody>
      </p:sp>
      <p:sp>
        <p:nvSpPr>
          <p:cNvPr id="9" name="Rectangle 8" title="Side bar"/>
          <p:cNvSpPr/>
          <p:nvPr/>
        </p:nvSpPr>
        <p:spPr>
          <a:xfrm>
            <a:off x="477971" y="376"/>
            <a:ext cx="2285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6138511"/>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126" rtl="0" eaLnBrk="1" latinLnBrk="0" hangingPunct="1">
        <a:lnSpc>
          <a:spcPct val="89000"/>
        </a:lnSpc>
        <a:spcBef>
          <a:spcPct val="0"/>
        </a:spcBef>
        <a:buNone/>
        <a:defRPr sz="4399" kern="1200" baseline="0">
          <a:solidFill>
            <a:schemeClr val="tx2"/>
          </a:solidFill>
          <a:latin typeface="+mj-lt"/>
          <a:ea typeface="+mj-ea"/>
          <a:cs typeface="+mj-cs"/>
        </a:defRPr>
      </a:lvl1pPr>
    </p:titleStyle>
    <p:bodyStyle>
      <a:lvl1pPr marL="383933" indent="-383933" algn="l" defTabSz="914126" rtl="0" eaLnBrk="1" latinLnBrk="0" hangingPunct="1">
        <a:lnSpc>
          <a:spcPct val="94000"/>
        </a:lnSpc>
        <a:spcBef>
          <a:spcPts val="1000"/>
        </a:spcBef>
        <a:spcAft>
          <a:spcPts val="200"/>
        </a:spcAft>
        <a:buFont typeface="Franklin Gothic Book" panose="020B0503020102020204" pitchFamily="34" charset="0"/>
        <a:buChar char="■"/>
        <a:defRPr sz="1999" kern="1200" baseline="0">
          <a:solidFill>
            <a:schemeClr val="tx2"/>
          </a:solidFill>
          <a:latin typeface="+mn-lt"/>
          <a:ea typeface="+mn-ea"/>
          <a:cs typeface="+mn-cs"/>
        </a:defRPr>
      </a:lvl1pPr>
      <a:lvl2pPr marL="914126" indent="-383933" algn="l" defTabSz="914126" rtl="0" eaLnBrk="1" latinLnBrk="0" hangingPunct="1">
        <a:lnSpc>
          <a:spcPct val="94000"/>
        </a:lnSpc>
        <a:spcBef>
          <a:spcPts val="500"/>
        </a:spcBef>
        <a:spcAft>
          <a:spcPts val="200"/>
        </a:spcAft>
        <a:buFont typeface="Franklin Gothic Book" panose="020B0503020102020204" pitchFamily="34" charset="0"/>
        <a:buChar char="–"/>
        <a:defRPr sz="1999" i="1" kern="1200" baseline="0">
          <a:solidFill>
            <a:schemeClr val="tx2"/>
          </a:solidFill>
          <a:latin typeface="+mn-lt"/>
          <a:ea typeface="+mn-ea"/>
          <a:cs typeface="+mn-cs"/>
        </a:defRPr>
      </a:lvl2pPr>
      <a:lvl3pPr marL="1371189" indent="-383933" algn="l" defTabSz="914126" rtl="0" eaLnBrk="1" latinLnBrk="0" hangingPunct="1">
        <a:lnSpc>
          <a:spcPct val="94000"/>
        </a:lnSpc>
        <a:spcBef>
          <a:spcPts val="500"/>
        </a:spcBef>
        <a:spcAft>
          <a:spcPts val="200"/>
        </a:spcAft>
        <a:buFont typeface="Franklin Gothic Book" panose="020B0503020102020204" pitchFamily="34" charset="0"/>
        <a:buChar char="■"/>
        <a:defRPr sz="1799" kern="1200" baseline="0">
          <a:solidFill>
            <a:schemeClr val="tx2"/>
          </a:solidFill>
          <a:latin typeface="+mn-lt"/>
          <a:ea typeface="+mn-ea"/>
          <a:cs typeface="+mn-cs"/>
        </a:defRPr>
      </a:lvl3pPr>
      <a:lvl4pPr marL="1828251" indent="-383933" algn="l" defTabSz="914126" rtl="0" eaLnBrk="1" latinLnBrk="0" hangingPunct="1">
        <a:lnSpc>
          <a:spcPct val="94000"/>
        </a:lnSpc>
        <a:spcBef>
          <a:spcPts val="500"/>
        </a:spcBef>
        <a:spcAft>
          <a:spcPts val="200"/>
        </a:spcAft>
        <a:buFont typeface="Franklin Gothic Book" panose="020B0503020102020204" pitchFamily="34" charset="0"/>
        <a:buChar char="–"/>
        <a:defRPr sz="1799" i="1" kern="1200" baseline="0">
          <a:solidFill>
            <a:schemeClr val="tx2"/>
          </a:solidFill>
          <a:latin typeface="+mn-lt"/>
          <a:ea typeface="+mn-ea"/>
          <a:cs typeface="+mn-cs"/>
        </a:defRPr>
      </a:lvl4pPr>
      <a:lvl5pPr marL="2285314" indent="-383933" algn="l" defTabSz="914126"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2377" indent="-383933" algn="l" defTabSz="914126"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199440" indent="-383933" algn="l" defTabSz="914126"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6503" indent="-383933" algn="l" defTabSz="914126"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3566" indent="-383933" algn="l" defTabSz="914126"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p15:clr>
            <a:srgbClr val="F26B43"/>
          </p15:clr>
        </p15:guide>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guide id="9" pos="3839">
          <p15:clr>
            <a:srgbClr val="F26B43"/>
          </p15:clr>
        </p15:guide>
        <p15:guide id="10" pos="671">
          <p15:clr>
            <a:srgbClr val="F26B43"/>
          </p15:clr>
        </p15:guide>
        <p15:guide id="11" pos="671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4572" y="2963334"/>
            <a:ext cx="2981081"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034" y="4487333"/>
            <a:ext cx="8532178"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034" y="685801"/>
            <a:ext cx="8532178"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1833" y="6172201"/>
            <a:ext cx="159978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0DBDA1E-FC49-42FC-8869-DF860766ACB4}" type="datetime1">
              <a:rPr lang="en-US" smtClean="0"/>
              <a:t>5/23/2025</a:t>
            </a:fld>
            <a:endParaRPr lang="en-US"/>
          </a:p>
        </p:txBody>
      </p:sp>
      <p:sp>
        <p:nvSpPr>
          <p:cNvPr id="5" name="Footer Placeholder 4"/>
          <p:cNvSpPr>
            <a:spLocks noGrp="1"/>
          </p:cNvSpPr>
          <p:nvPr>
            <p:ph type="ftr" sz="quarter" idx="3"/>
          </p:nvPr>
        </p:nvSpPr>
        <p:spPr>
          <a:xfrm>
            <a:off x="684034" y="6172201"/>
            <a:ext cx="7541835"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r>
              <a:rPr lang="en-US"/>
              <a:t>Add a footer</a:t>
            </a:r>
            <a:endParaRPr lang="en-US" dirty="0"/>
          </a:p>
        </p:txBody>
      </p:sp>
      <p:sp>
        <p:nvSpPr>
          <p:cNvPr id="6" name="Slide Number Placeholder 5"/>
          <p:cNvSpPr>
            <a:spLocks noGrp="1"/>
          </p:cNvSpPr>
          <p:nvPr>
            <p:ph type="sldNum" sz="quarter" idx="4"/>
          </p:nvPr>
        </p:nvSpPr>
        <p:spPr>
          <a:xfrm>
            <a:off x="10360502" y="5578476"/>
            <a:ext cx="1141948" cy="669925"/>
          </a:xfrm>
          <a:prstGeom prst="rect">
            <a:avLst/>
          </a:prstGeom>
        </p:spPr>
        <p:txBody>
          <a:bodyPr vert="horz" lIns="91440" tIns="45720" rIns="91440" bIns="45720" rtlCol="0" anchor="b"/>
          <a:lstStyle>
            <a:lvl1pPr algn="r">
              <a:defRPr sz="3199" b="0" i="0">
                <a:solidFill>
                  <a:schemeClr val="bg2">
                    <a:lumMod val="50000"/>
                  </a:schemeClr>
                </a:solidFill>
                <a:effectLst/>
                <a:latin typeface="+mn-lt"/>
              </a:defRPr>
            </a:lvl1pPr>
          </a:lstStyle>
          <a:p>
            <a:fld id="{E5137D0E-4A4F-4307-8994-C1891D747D59}" type="slidenum">
              <a:rPr lang="en-US" smtClean="0"/>
              <a:pPr/>
              <a:t>‹#›</a:t>
            </a:fld>
            <a:endParaRPr lang="en-US"/>
          </a:p>
        </p:txBody>
      </p:sp>
    </p:spTree>
    <p:extLst>
      <p:ext uri="{BB962C8B-B14F-4D97-AF65-F5344CB8AC3E}">
        <p14:creationId xmlns:p14="http://schemas.microsoft.com/office/powerpoint/2010/main" val="3988716913"/>
      </p:ext>
    </p:extLst>
  </p:cSld>
  <p:clrMap bg1="dk1" tx1="lt1" bg2="dk2" tx2="lt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 id="2147483982" r:id="rId13"/>
    <p:sldLayoutId id="2147483983" r:id="rId14"/>
    <p:sldLayoutId id="2147483984" r:id="rId15"/>
    <p:sldLayoutId id="2147483985" r:id="rId16"/>
    <p:sldLayoutId id="2147483986"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063" rtl="0" eaLnBrk="1" latinLnBrk="0" hangingPunct="1">
        <a:spcBef>
          <a:spcPct val="0"/>
        </a:spcBef>
        <a:buNone/>
        <a:defRPr sz="3599"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664" indent="-285664" algn="l" defTabSz="457063" rtl="0" eaLnBrk="1" latinLnBrk="0" hangingPunct="1">
        <a:spcBef>
          <a:spcPct val="20000"/>
        </a:spcBef>
        <a:spcAft>
          <a:spcPts val="600"/>
        </a:spcAft>
        <a:buClr>
          <a:schemeClr val="tx1"/>
        </a:buClr>
        <a:buSzPct val="80000"/>
        <a:buFont typeface="Wingdings 3" panose="05040102010807070707" pitchFamily="18" charset="2"/>
        <a:buChar char=""/>
        <a:defRPr sz="1999" kern="1200" cap="none">
          <a:solidFill>
            <a:schemeClr val="bg2">
              <a:lumMod val="75000"/>
            </a:schemeClr>
          </a:solidFill>
          <a:effectLst/>
          <a:latin typeface="+mn-lt"/>
          <a:ea typeface="+mn-ea"/>
          <a:cs typeface="+mn-cs"/>
        </a:defRPr>
      </a:lvl1pPr>
      <a:lvl2pPr marL="742727" indent="-285664" algn="l" defTabSz="457063" rtl="0" eaLnBrk="1" latinLnBrk="0" hangingPunct="1">
        <a:spcBef>
          <a:spcPct val="20000"/>
        </a:spcBef>
        <a:spcAft>
          <a:spcPts val="600"/>
        </a:spcAft>
        <a:buClr>
          <a:schemeClr val="tx1"/>
        </a:buClr>
        <a:buSzPct val="80000"/>
        <a:buFont typeface="Wingdings 3" panose="05040102010807070707" pitchFamily="18" charset="2"/>
        <a:buChar char=""/>
        <a:defRPr sz="1799" kern="1200" cap="none">
          <a:solidFill>
            <a:schemeClr val="bg2">
              <a:lumMod val="75000"/>
            </a:schemeClr>
          </a:solidFill>
          <a:effectLst/>
          <a:latin typeface="+mn-lt"/>
          <a:ea typeface="+mn-ea"/>
          <a:cs typeface="+mn-cs"/>
        </a:defRPr>
      </a:lvl2pPr>
      <a:lvl3pPr marL="1199790" indent="-285664" algn="l" defTabSz="457063"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2587" indent="-171399" algn="l" defTabSz="457063"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1999650" indent="-171399" algn="l" defTabSz="457063"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3846" indent="-228531" algn="l" defTabSz="457063"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0908" indent="-228531" algn="l" defTabSz="457063"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7971" indent="-228531" algn="l" defTabSz="457063"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5034" indent="-228531" algn="l" defTabSz="457063"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picpedia.org/keyboard/a/accomplishments.html" TargetMode="External"/><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gif"/><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6716" y="1129239"/>
            <a:ext cx="9067800" cy="3581400"/>
          </a:xfrm>
        </p:spPr>
        <p:txBody>
          <a:bodyPr>
            <a:normAutofit fontScale="90000"/>
          </a:bodyPr>
          <a:lstStyle/>
          <a:p>
            <a:pPr algn="ctr"/>
            <a:br>
              <a:rPr lang="en-US" dirty="0"/>
            </a:br>
            <a:br>
              <a:rPr lang="en-US" dirty="0"/>
            </a:br>
            <a:r>
              <a:rPr lang="en-US" sz="5300" dirty="0">
                <a:solidFill>
                  <a:schemeClr val="tx1"/>
                </a:solidFill>
                <a:latin typeface="Aharoni" panose="02010803020104030203" pitchFamily="2" charset="-79"/>
                <a:cs typeface="Aharoni" panose="02010803020104030203" pitchFamily="2" charset="-79"/>
              </a:rPr>
              <a:t>Muskingum County Head Start</a:t>
            </a:r>
            <a:br>
              <a:rPr lang="en-US" sz="5300" dirty="0">
                <a:solidFill>
                  <a:schemeClr val="tx1"/>
                </a:solidFill>
                <a:latin typeface="Aharoni" panose="02010803020104030203" pitchFamily="2" charset="-79"/>
                <a:cs typeface="Aharoni" panose="02010803020104030203" pitchFamily="2" charset="-79"/>
              </a:rPr>
            </a:br>
            <a:r>
              <a:rPr lang="en-US" sz="5300" dirty="0">
                <a:solidFill>
                  <a:schemeClr val="tx1"/>
                </a:solidFill>
                <a:latin typeface="Aharoni" panose="02010803020104030203" pitchFamily="2" charset="-79"/>
                <a:cs typeface="Aharoni" panose="02010803020104030203" pitchFamily="2" charset="-79"/>
              </a:rPr>
              <a:t>Child Care Resources, Inc.</a:t>
            </a:r>
            <a:br>
              <a:rPr lang="en-US" sz="5300" dirty="0">
                <a:solidFill>
                  <a:schemeClr val="tx1"/>
                </a:solidFill>
                <a:latin typeface="Aharoni" panose="02010803020104030203" pitchFamily="2" charset="-79"/>
                <a:cs typeface="Aharoni" panose="02010803020104030203" pitchFamily="2" charset="-79"/>
              </a:rPr>
            </a:br>
            <a:r>
              <a:rPr lang="en-US" sz="5300" dirty="0">
                <a:solidFill>
                  <a:schemeClr val="tx1"/>
                </a:solidFill>
                <a:latin typeface="Aharoni" panose="02010803020104030203" pitchFamily="2" charset="-79"/>
                <a:cs typeface="Aharoni" panose="02010803020104030203" pitchFamily="2" charset="-79"/>
              </a:rPr>
              <a:t>Annual Report</a:t>
            </a:r>
            <a:br>
              <a:rPr lang="en-US" sz="5300" dirty="0">
                <a:solidFill>
                  <a:schemeClr val="tx1"/>
                </a:solidFill>
                <a:latin typeface="Aharoni" panose="02010803020104030203" pitchFamily="2" charset="-79"/>
                <a:cs typeface="Aharoni" panose="02010803020104030203" pitchFamily="2" charset="-79"/>
              </a:rPr>
            </a:br>
            <a:r>
              <a:rPr lang="en-US" sz="4400" dirty="0">
                <a:solidFill>
                  <a:schemeClr val="tx1"/>
                </a:solidFill>
                <a:latin typeface="Aharoni" panose="02010803020104030203" pitchFamily="2" charset="-79"/>
                <a:cs typeface="Aharoni" panose="02010803020104030203" pitchFamily="2" charset="-79"/>
              </a:rPr>
              <a:t>2023-2024</a:t>
            </a:r>
          </a:p>
        </p:txBody>
      </p:sp>
      <p:sp>
        <p:nvSpPr>
          <p:cNvPr id="4" name="Slide Number Placeholder 3"/>
          <p:cNvSpPr>
            <a:spLocks noGrp="1"/>
          </p:cNvSpPr>
          <p:nvPr>
            <p:ph type="sldNum" sz="quarter" idx="12"/>
          </p:nvPr>
        </p:nvSpPr>
        <p:spPr/>
        <p:txBody>
          <a:bodyPr/>
          <a:lstStyle/>
          <a:p>
            <a:fld id="{E5137D0E-4A4F-4307-8994-C1891D747D59}" type="slidenum">
              <a:rPr lang="en-US" sz="1600" smtClean="0"/>
              <a:t>1</a:t>
            </a:fld>
            <a:endParaRPr lang="en-US" sz="1600" dirty="0"/>
          </a:p>
        </p:txBody>
      </p:sp>
      <p:sp>
        <p:nvSpPr>
          <p:cNvPr id="6" name="TextBox 5"/>
          <p:cNvSpPr txBox="1"/>
          <p:nvPr/>
        </p:nvSpPr>
        <p:spPr>
          <a:xfrm>
            <a:off x="1588351" y="4953000"/>
            <a:ext cx="8584530" cy="1015663"/>
          </a:xfrm>
          <a:prstGeom prst="rect">
            <a:avLst/>
          </a:prstGeom>
          <a:noFill/>
        </p:spPr>
        <p:txBody>
          <a:bodyPr wrap="none" rtlCol="0">
            <a:spAutoFit/>
          </a:bodyPr>
          <a:lstStyle/>
          <a:p>
            <a:r>
              <a:rPr lang="en-US" sz="2000" i="1" dirty="0">
                <a:latin typeface="Candara" panose="020E0502030303020204" pitchFamily="34" charset="0"/>
              </a:rPr>
              <a:t>Our Mission:  The basic purpose of Child Care Resources, Inc. is to improve the</a:t>
            </a:r>
          </a:p>
          <a:p>
            <a:r>
              <a:rPr lang="en-US" sz="2000" i="1" dirty="0">
                <a:latin typeface="Candara" panose="020E0502030303020204" pitchFamily="34" charset="0"/>
              </a:rPr>
              <a:t>quantity, quality, adequacy, and delivery of services to children and their families</a:t>
            </a:r>
          </a:p>
          <a:p>
            <a:r>
              <a:rPr lang="en-US" sz="2000" i="1" dirty="0">
                <a:latin typeface="Candara" panose="020E0502030303020204" pitchFamily="34" charset="0"/>
              </a:rPr>
              <a:t>who are at risk.</a:t>
            </a:r>
          </a:p>
        </p:txBody>
      </p:sp>
    </p:spTree>
    <p:extLst>
      <p:ext uri="{BB962C8B-B14F-4D97-AF65-F5344CB8AC3E}">
        <p14:creationId xmlns:p14="http://schemas.microsoft.com/office/powerpoint/2010/main" val="45656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3412" y="685800"/>
            <a:ext cx="6172201" cy="5486400"/>
          </a:xfrm>
        </p:spPr>
        <p:txBody>
          <a:bodyPr>
            <a:normAutofit/>
          </a:bodyPr>
          <a:lstStyle/>
          <a:p>
            <a:pPr marL="0" indent="0">
              <a:buNone/>
            </a:pPr>
            <a:r>
              <a:rPr lang="en-US" sz="1700" b="1" dirty="0">
                <a:solidFill>
                  <a:srgbClr val="FF0000"/>
                </a:solidFill>
              </a:rPr>
              <a:t>Table of Contents</a:t>
            </a:r>
          </a:p>
          <a:p>
            <a:pPr marL="0" indent="0">
              <a:buNone/>
            </a:pPr>
            <a:r>
              <a:rPr lang="en-US" sz="1700" dirty="0">
                <a:solidFill>
                  <a:srgbClr val="FF0000"/>
                </a:solidFill>
              </a:rPr>
              <a:t>3…… A Message to the Community	</a:t>
            </a:r>
          </a:p>
          <a:p>
            <a:pPr marL="0" indent="0">
              <a:buNone/>
            </a:pPr>
            <a:r>
              <a:rPr lang="en-US" sz="1700" dirty="0">
                <a:solidFill>
                  <a:srgbClr val="FF0000"/>
                </a:solidFill>
              </a:rPr>
              <a:t>4…….Our Mission and Guiding Principles</a:t>
            </a:r>
          </a:p>
          <a:p>
            <a:pPr marL="0" indent="0">
              <a:buNone/>
            </a:pPr>
            <a:r>
              <a:rPr lang="en-US" sz="1700" dirty="0">
                <a:solidFill>
                  <a:srgbClr val="FF0000"/>
                </a:solidFill>
              </a:rPr>
              <a:t>5…….Our Program</a:t>
            </a:r>
          </a:p>
          <a:p>
            <a:pPr marL="0" indent="0">
              <a:buNone/>
            </a:pPr>
            <a:r>
              <a:rPr lang="en-US" sz="1700" dirty="0">
                <a:solidFill>
                  <a:srgbClr val="FF0000"/>
                </a:solidFill>
              </a:rPr>
              <a:t>6……. Program Accomplishments</a:t>
            </a:r>
          </a:p>
          <a:p>
            <a:pPr marL="0" indent="0">
              <a:buNone/>
            </a:pPr>
            <a:r>
              <a:rPr lang="en-US" sz="1700" dirty="0">
                <a:solidFill>
                  <a:srgbClr val="FF0000"/>
                </a:solidFill>
              </a:rPr>
              <a:t>7……. Agency-wide Parent Events</a:t>
            </a:r>
          </a:p>
          <a:p>
            <a:pPr marL="0" indent="0">
              <a:buNone/>
            </a:pPr>
            <a:r>
              <a:rPr lang="en-US" sz="1700" dirty="0">
                <a:solidFill>
                  <a:srgbClr val="FF0000"/>
                </a:solidFill>
              </a:rPr>
              <a:t>8……..Enrollment Benefits</a:t>
            </a:r>
          </a:p>
          <a:p>
            <a:pPr marL="0" indent="0">
              <a:buNone/>
            </a:pPr>
            <a:r>
              <a:rPr lang="en-US" sz="1700" dirty="0">
                <a:solidFill>
                  <a:srgbClr val="FF0000"/>
                </a:solidFill>
              </a:rPr>
              <a:t>9-11….Kindergarten Readiness &amp; Early Head Start</a:t>
            </a:r>
          </a:p>
          <a:p>
            <a:pPr marL="0" indent="0">
              <a:buNone/>
            </a:pPr>
            <a:r>
              <a:rPr lang="en-US" sz="1700" dirty="0">
                <a:solidFill>
                  <a:srgbClr val="FF0000"/>
                </a:solidFill>
              </a:rPr>
              <a:t>12…… Annual Fiscal Report</a:t>
            </a:r>
          </a:p>
          <a:p>
            <a:pPr marL="0" indent="0">
              <a:buNone/>
            </a:pPr>
            <a:r>
              <a:rPr lang="en-US" sz="1700" dirty="0">
                <a:solidFill>
                  <a:srgbClr val="FF0000"/>
                </a:solidFill>
              </a:rPr>
              <a:t>13…….2023-2024 Operating Budget</a:t>
            </a:r>
          </a:p>
          <a:p>
            <a:pPr marL="0" indent="0">
              <a:buNone/>
            </a:pPr>
            <a:r>
              <a:rPr lang="en-US" sz="1700" dirty="0">
                <a:solidFill>
                  <a:srgbClr val="FF0000"/>
                </a:solidFill>
              </a:rPr>
              <a:t>14…….Parent Family Community Engagement Outcomes</a:t>
            </a:r>
          </a:p>
          <a:p>
            <a:pPr marL="0" indent="0">
              <a:buNone/>
            </a:pPr>
            <a:r>
              <a:rPr lang="en-US" sz="1700" dirty="0">
                <a:solidFill>
                  <a:srgbClr val="FF0000"/>
                </a:solidFill>
              </a:rPr>
              <a:t>15…….Board of Directors / Policy Council</a:t>
            </a:r>
          </a:p>
          <a:p>
            <a:pPr marL="736282" lvl="1" indent="-457200">
              <a:buAutoNum type="arabicPlain" startAt="12"/>
            </a:pPr>
            <a:endParaRPr lang="en-US" dirty="0">
              <a:solidFill>
                <a:srgbClr val="FF0000"/>
              </a:solidFill>
            </a:endParaRPr>
          </a:p>
          <a:p>
            <a:pPr marL="457200" indent="-457200">
              <a:buAutoNum type="arabicPlain" startAt="12"/>
            </a:pPr>
            <a:endParaRPr lang="en-US" dirty="0">
              <a:solidFill>
                <a:srgbClr val="FF0000"/>
              </a:solidFill>
            </a:endParaRPr>
          </a:p>
        </p:txBody>
      </p:sp>
      <p:sp>
        <p:nvSpPr>
          <p:cNvPr id="2" name="Slide Number Placeholder 1"/>
          <p:cNvSpPr>
            <a:spLocks noGrp="1"/>
          </p:cNvSpPr>
          <p:nvPr>
            <p:ph type="sldNum" sz="quarter" idx="12"/>
          </p:nvPr>
        </p:nvSpPr>
        <p:spPr/>
        <p:txBody>
          <a:bodyPr/>
          <a:lstStyle/>
          <a:p>
            <a:fld id="{E5137D0E-4A4F-4307-8994-C1891D747D59}" type="slidenum">
              <a:rPr lang="en-US" smtClean="0"/>
              <a:pPr/>
              <a:t>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412" y="1371600"/>
            <a:ext cx="4608195" cy="3124200"/>
          </a:xfrm>
          <a:prstGeom prst="rect">
            <a:avLst/>
          </a:prstGeom>
        </p:spPr>
      </p:pic>
    </p:spTree>
    <p:extLst>
      <p:ext uri="{BB962C8B-B14F-4D97-AF65-F5344CB8AC3E}">
        <p14:creationId xmlns:p14="http://schemas.microsoft.com/office/powerpoint/2010/main" val="9992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5137D0E-4A4F-4307-8994-C1891D747D59}" type="slidenum">
              <a:rPr lang="en-US" smtClean="0"/>
              <a:t>3</a:t>
            </a:fld>
            <a:endParaRPr lang="en-US"/>
          </a:p>
        </p:txBody>
      </p:sp>
      <p:sp>
        <p:nvSpPr>
          <p:cNvPr id="3" name="Text Placeholder 2"/>
          <p:cNvSpPr>
            <a:spLocks noGrp="1"/>
          </p:cNvSpPr>
          <p:nvPr>
            <p:ph type="body" idx="4294967295"/>
          </p:nvPr>
        </p:nvSpPr>
        <p:spPr>
          <a:xfrm>
            <a:off x="0" y="76200"/>
            <a:ext cx="8229600" cy="1143000"/>
          </a:xfrm>
          <a:solidFill>
            <a:srgbClr val="00B0F0"/>
          </a:solidFill>
        </p:spPr>
        <p:txBody>
          <a:bodyPr/>
          <a:lstStyle/>
          <a:p>
            <a:pPr marL="0" indent="0" algn="ctr">
              <a:buNone/>
            </a:pPr>
            <a:r>
              <a:rPr lang="en-US" dirty="0"/>
              <a:t> </a:t>
            </a:r>
            <a:r>
              <a:rPr lang="en-US" sz="2400" dirty="0">
                <a:latin typeface="Aharoni" panose="02010803020104030203" pitchFamily="2" charset="-79"/>
                <a:cs typeface="Aharoni" panose="02010803020104030203" pitchFamily="2" charset="-79"/>
              </a:rPr>
              <a:t>A Message to our Community </a:t>
            </a:r>
          </a:p>
          <a:p>
            <a:pPr marL="0" indent="0" algn="ctr">
              <a:buNone/>
            </a:pPr>
            <a:r>
              <a:rPr lang="en-US" sz="2400" dirty="0">
                <a:latin typeface="Aharoni" panose="02010803020104030203" pitchFamily="2" charset="-79"/>
                <a:cs typeface="Aharoni" panose="02010803020104030203" pitchFamily="2" charset="-79"/>
              </a:rPr>
              <a:t>from our Executive Director, </a:t>
            </a:r>
            <a:r>
              <a:rPr lang="en-US" sz="2400" i="1" dirty="0">
                <a:latin typeface="Aharoni" panose="02010803020104030203" pitchFamily="2" charset="-79"/>
                <a:cs typeface="Aharoni" panose="02010803020104030203" pitchFamily="2" charset="-79"/>
              </a:rPr>
              <a:t>Jeri Johnson</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9621837" y="587375"/>
            <a:ext cx="2260600" cy="1695450"/>
          </a:xfrm>
          <a:prstGeom prst="rect">
            <a:avLst/>
          </a:prstGeom>
        </p:spPr>
      </p:pic>
      <p:sp>
        <p:nvSpPr>
          <p:cNvPr id="7" name="TextBox 6"/>
          <p:cNvSpPr txBox="1"/>
          <p:nvPr/>
        </p:nvSpPr>
        <p:spPr>
          <a:xfrm>
            <a:off x="1140064" y="1295400"/>
            <a:ext cx="9835578" cy="3785652"/>
          </a:xfrm>
          <a:prstGeom prst="rect">
            <a:avLst/>
          </a:prstGeom>
          <a:noFill/>
        </p:spPr>
        <p:txBody>
          <a:bodyPr wrap="none" rtlCol="0">
            <a:spAutoFit/>
          </a:bodyPr>
          <a:lstStyle/>
          <a:p>
            <a:r>
              <a:rPr lang="en-US" sz="1600" dirty="0">
                <a:solidFill>
                  <a:srgbClr val="0070C0"/>
                </a:solidFill>
              </a:rPr>
              <a:t>I am pleased to present our 2023-2024 Child Care Resources, Inc., (CCR) Annual </a:t>
            </a:r>
          </a:p>
          <a:p>
            <a:r>
              <a:rPr lang="en-US" sz="1600" dirty="0">
                <a:solidFill>
                  <a:srgbClr val="0070C0"/>
                </a:solidFill>
              </a:rPr>
              <a:t>Report.  I would like to express my extreme gratitude to our dedicated staff who ensure</a:t>
            </a:r>
          </a:p>
          <a:p>
            <a:r>
              <a:rPr lang="en-US" sz="1600" dirty="0">
                <a:solidFill>
                  <a:srgbClr val="0070C0"/>
                </a:solidFill>
              </a:rPr>
              <a:t>that we provide quality services to our families and children.</a:t>
            </a:r>
          </a:p>
          <a:p>
            <a:endParaRPr lang="en-US" sz="1600" dirty="0">
              <a:solidFill>
                <a:srgbClr val="0070C0"/>
              </a:solidFill>
            </a:endParaRPr>
          </a:p>
          <a:p>
            <a:r>
              <a:rPr lang="en-US" sz="1600" b="1" i="1" dirty="0">
                <a:solidFill>
                  <a:srgbClr val="FF0000"/>
                </a:solidFill>
              </a:rPr>
              <a:t>CCR provides services in Muskingum County to 137 Head Start children, 49 Early Head</a:t>
            </a:r>
          </a:p>
          <a:p>
            <a:r>
              <a:rPr lang="en-US" sz="1600" b="1" i="1" dirty="0">
                <a:solidFill>
                  <a:srgbClr val="FF0000"/>
                </a:solidFill>
              </a:rPr>
              <a:t>Start (EHS), three (3) pregnant women, and 18 ECE children and their families</a:t>
            </a:r>
            <a:r>
              <a:rPr lang="en-US" sz="1600" dirty="0">
                <a:solidFill>
                  <a:srgbClr val="0070C0"/>
                </a:solidFill>
              </a:rPr>
              <a:t>.</a:t>
            </a:r>
          </a:p>
          <a:p>
            <a:endParaRPr lang="en-US" sz="1600" dirty="0">
              <a:solidFill>
                <a:srgbClr val="0070C0"/>
              </a:solidFill>
            </a:endParaRPr>
          </a:p>
          <a:p>
            <a:r>
              <a:rPr lang="en-US" sz="1600" dirty="0">
                <a:solidFill>
                  <a:srgbClr val="0070C0"/>
                </a:solidFill>
              </a:rPr>
              <a:t>The good work we do in our communities would not be possible without the tireless commitment of our staff,</a:t>
            </a:r>
          </a:p>
          <a:p>
            <a:r>
              <a:rPr lang="en-US" sz="1600" dirty="0">
                <a:solidFill>
                  <a:srgbClr val="0070C0"/>
                </a:solidFill>
              </a:rPr>
              <a:t>CCR Board of Directors, our parent Policy Council and community partners.  Together we continue to ensure that</a:t>
            </a:r>
          </a:p>
          <a:p>
            <a:r>
              <a:rPr lang="en-US" sz="1600" dirty="0">
                <a:solidFill>
                  <a:srgbClr val="0070C0"/>
                </a:solidFill>
              </a:rPr>
              <a:t>children are prepared to succeed in school and their parents are engaged every step of the way.</a:t>
            </a:r>
          </a:p>
          <a:p>
            <a:endParaRPr lang="en-US" sz="1600" dirty="0">
              <a:solidFill>
                <a:srgbClr val="0070C0"/>
              </a:solidFill>
            </a:endParaRPr>
          </a:p>
          <a:p>
            <a:r>
              <a:rPr lang="en-US" sz="1600" dirty="0">
                <a:solidFill>
                  <a:srgbClr val="0070C0"/>
                </a:solidFill>
              </a:rPr>
              <a:t>Please share in our successes by taking a few minutes to look at the fantastic work CCR Inc. Muskingum County</a:t>
            </a:r>
            <a:br>
              <a:rPr lang="en-US" sz="1600" dirty="0">
                <a:solidFill>
                  <a:srgbClr val="0070C0"/>
                </a:solidFill>
              </a:rPr>
            </a:br>
            <a:r>
              <a:rPr lang="en-US" sz="1600" dirty="0">
                <a:solidFill>
                  <a:srgbClr val="0070C0"/>
                </a:solidFill>
              </a:rPr>
              <a:t>Head Start has accomplished during the past year.  I look forward to another year of supporting Muskingum</a:t>
            </a:r>
            <a:br>
              <a:rPr lang="en-US" sz="1600" dirty="0">
                <a:solidFill>
                  <a:srgbClr val="0070C0"/>
                </a:solidFill>
              </a:rPr>
            </a:br>
            <a:r>
              <a:rPr lang="en-US" sz="1600" dirty="0">
                <a:solidFill>
                  <a:srgbClr val="0070C0"/>
                </a:solidFill>
              </a:rPr>
              <a:t>County’s children, families, and communities.</a:t>
            </a:r>
          </a:p>
          <a:p>
            <a:endParaRPr lang="en-US" sz="1600" dirty="0">
              <a:solidFill>
                <a:srgbClr val="0070C0"/>
              </a:solidFill>
            </a:endParaRPr>
          </a:p>
        </p:txBody>
      </p:sp>
    </p:spTree>
    <p:extLst>
      <p:ext uri="{BB962C8B-B14F-4D97-AF65-F5344CB8AC3E}">
        <p14:creationId xmlns:p14="http://schemas.microsoft.com/office/powerpoint/2010/main" val="135559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989012" y="685800"/>
            <a:ext cx="9980932" cy="1485900"/>
          </a:xfrm>
        </p:spPr>
        <p:txBody>
          <a:bodyPr>
            <a:normAutofit/>
          </a:bodyPr>
          <a:lstStyle/>
          <a:p>
            <a:r>
              <a:rPr lang="en-US" sz="3200" i="1" dirty="0"/>
              <a:t>Our Mission</a:t>
            </a:r>
            <a:endParaRPr lang="en-US" sz="3200" dirty="0"/>
          </a:p>
        </p:txBody>
      </p:sp>
      <p:sp>
        <p:nvSpPr>
          <p:cNvPr id="14" name="Content Placeholder 13"/>
          <p:cNvSpPr>
            <a:spLocks noGrp="1"/>
          </p:cNvSpPr>
          <p:nvPr>
            <p:ph idx="1"/>
          </p:nvPr>
        </p:nvSpPr>
        <p:spPr>
          <a:xfrm>
            <a:off x="989011" y="1428750"/>
            <a:ext cx="9980931" cy="3880773"/>
          </a:xfrm>
        </p:spPr>
        <p:txBody>
          <a:bodyPr>
            <a:normAutofit fontScale="92500" lnSpcReduction="20000"/>
          </a:bodyPr>
          <a:lstStyle/>
          <a:p>
            <a:pPr marL="0" lvl="0" indent="0">
              <a:buNone/>
            </a:pPr>
            <a:r>
              <a:rPr lang="en-US" sz="1700" dirty="0"/>
              <a:t>The purpose of Child Care Resources, Inc. is to   improve the quantity, quality, adequacy</a:t>
            </a:r>
            <a:br>
              <a:rPr lang="en-US" sz="1700" dirty="0"/>
            </a:br>
            <a:r>
              <a:rPr lang="en-US" sz="1700" dirty="0"/>
              <a:t>and delivery of services to children and their families who are at risk.</a:t>
            </a:r>
          </a:p>
          <a:p>
            <a:pPr marL="0" lvl="0" indent="0">
              <a:buNone/>
            </a:pPr>
            <a:endParaRPr lang="en-US" dirty="0"/>
          </a:p>
          <a:p>
            <a:pPr marL="0" lvl="0" indent="0">
              <a:buNone/>
            </a:pPr>
            <a:r>
              <a:rPr lang="en-US" sz="3200" i="1" dirty="0"/>
              <a:t>Guiding Principles</a:t>
            </a:r>
          </a:p>
          <a:p>
            <a:pPr marL="0" lvl="0" indent="0">
              <a:buNone/>
            </a:pPr>
            <a:r>
              <a:rPr lang="en-US" sz="1500" dirty="0"/>
              <a:t>Advocacy – We advocate on behalf of the children and families we serve by providing access to resources and protection of their rights and interests.</a:t>
            </a:r>
          </a:p>
          <a:p>
            <a:pPr marL="0" lvl="0" indent="0">
              <a:buNone/>
            </a:pPr>
            <a:r>
              <a:rPr lang="en-US" sz="1500" dirty="0"/>
              <a:t>Empowerment – We provide the tools and environment to empower children and their families.</a:t>
            </a:r>
            <a:br>
              <a:rPr lang="en-US" sz="1500" dirty="0"/>
            </a:br>
            <a:br>
              <a:rPr lang="en-US" sz="1500" dirty="0"/>
            </a:br>
            <a:r>
              <a:rPr lang="en-US" sz="1500" dirty="0"/>
              <a:t>Learning – We are an organization dedicated to learning at all levels, especially for the early childhood years.</a:t>
            </a:r>
          </a:p>
          <a:p>
            <a:pPr marL="0" lvl="0" indent="0">
              <a:buNone/>
            </a:pPr>
            <a:r>
              <a:rPr lang="en-US" sz="1500" dirty="0"/>
              <a:t>Partnerships – We deliver services through partnerships and collaboration.</a:t>
            </a:r>
          </a:p>
          <a:p>
            <a:pPr marL="0" lvl="0" indent="0">
              <a:buNone/>
            </a:pPr>
            <a:r>
              <a:rPr lang="en-US" sz="1500" dirty="0"/>
              <a:t>Quality – We ensure the quality of our programs through continuous improvement and outcomes-based practices.</a:t>
            </a:r>
          </a:p>
          <a:p>
            <a:pPr marL="0" lvl="0" indent="0">
              <a:buNone/>
            </a:pPr>
            <a:r>
              <a:rPr lang="en-US" sz="1500" dirty="0"/>
              <a:t>Respect – We respect diversity and acknowledge the value it brings to our community.</a:t>
            </a:r>
          </a:p>
          <a:p>
            <a:pPr marL="0" lvl="0" indent="0">
              <a:buNone/>
            </a:pPr>
            <a:r>
              <a:rPr lang="en-US" sz="1500" dirty="0"/>
              <a:t>Wellness – We are committed to the emotional and physical well-being of our staff, children, and families</a:t>
            </a:r>
            <a:r>
              <a:rPr lang="en-US" sz="1300" dirty="0"/>
              <a:t>.</a:t>
            </a:r>
          </a:p>
        </p:txBody>
      </p:sp>
      <p:sp>
        <p:nvSpPr>
          <p:cNvPr id="2" name="Slide Number Placeholder 1"/>
          <p:cNvSpPr>
            <a:spLocks noGrp="1"/>
          </p:cNvSpPr>
          <p:nvPr>
            <p:ph type="sldNum" sz="quarter" idx="12"/>
          </p:nvPr>
        </p:nvSpPr>
        <p:spPr/>
        <p:txBody>
          <a:bodyPr/>
          <a:lstStyle/>
          <a:p>
            <a:fld id="{E5137D0E-4A4F-4307-8994-C1891D747D59}" type="slidenum">
              <a:rPr lang="en-US" smtClean="0"/>
              <a:t>4</a:t>
            </a:fld>
            <a:endParaRPr lang="en-US"/>
          </a:p>
        </p:txBody>
      </p:sp>
    </p:spTree>
    <p:extLst>
      <p:ext uri="{BB962C8B-B14F-4D97-AF65-F5344CB8AC3E}">
        <p14:creationId xmlns:p14="http://schemas.microsoft.com/office/powerpoint/2010/main" val="4124289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dirty="0"/>
              <a:t>							5</a:t>
            </a:r>
          </a:p>
        </p:txBody>
      </p:sp>
      <p:sp>
        <p:nvSpPr>
          <p:cNvPr id="2" name="Title 1"/>
          <p:cNvSpPr>
            <a:spLocks noGrp="1"/>
          </p:cNvSpPr>
          <p:nvPr>
            <p:ph type="title" idx="4294967295"/>
          </p:nvPr>
        </p:nvSpPr>
        <p:spPr>
          <a:xfrm>
            <a:off x="1674812" y="3124200"/>
            <a:ext cx="9520237" cy="3329186"/>
          </a:xfrm>
        </p:spPr>
        <p:txBody>
          <a:bodyPr>
            <a:normAutofit fontScale="90000"/>
          </a:bodyPr>
          <a:lstStyle/>
          <a:p>
            <a:r>
              <a:rPr lang="en-US" sz="2000" dirty="0">
                <a:latin typeface="Abadi Extra Light" panose="020B0204020104020204" pitchFamily="34" charset="0"/>
              </a:rPr>
              <a:t>Head Start – serving 137 children.  Head Start is a comprehensive child development program which serves children from 3 years to compulsory school age in the Muskingum County area; it is child focused with an overall goal of  increasing school readiness and social competence of young children in low-income families.</a:t>
            </a:r>
            <a:br>
              <a:rPr lang="en-US" sz="2000" dirty="0">
                <a:latin typeface="Abadi Extra Light" panose="020B0204020104020204" pitchFamily="34" charset="0"/>
              </a:rPr>
            </a:br>
            <a:br>
              <a:rPr lang="en-US" sz="2000" dirty="0">
                <a:latin typeface="Abadi Extra Light" panose="020B0204020104020204" pitchFamily="34" charset="0"/>
              </a:rPr>
            </a:br>
            <a:r>
              <a:rPr lang="en-US" sz="2000" dirty="0">
                <a:latin typeface="Abadi Extra Light" panose="020B0204020104020204" pitchFamily="34" charset="0"/>
              </a:rPr>
              <a:t>Early Head Start – serving 49 children 0-3 years old and 3 pregnant woman.  EHS is a comprehensive program to ensure needed services are provided to children, families and pregnant women.</a:t>
            </a:r>
            <a:br>
              <a:rPr lang="en-US" sz="2000" dirty="0">
                <a:latin typeface="Abadi Extra Light" panose="020B0204020104020204" pitchFamily="34" charset="0"/>
              </a:rPr>
            </a:br>
            <a:br>
              <a:rPr lang="en-US" sz="2000" dirty="0">
                <a:latin typeface="Abadi Extra Light" panose="020B0204020104020204" pitchFamily="34" charset="0"/>
              </a:rPr>
            </a:br>
            <a:r>
              <a:rPr lang="en-US" sz="2000" dirty="0">
                <a:latin typeface="Abadi Extra Light" panose="020B0204020104020204" pitchFamily="34" charset="0"/>
              </a:rPr>
              <a:t>Early Childhood Education (ECE) – serving 18 children.  This program is an Ohio Department of Education funded public preschool serving children only 4 years to compulsory school age in the Zanesville City area.  Children discover and explore their world through play and interactions through peers.   We provide a full day of service by providing Head Start for 3 ½ hours and ECE for 3 ½ hours per day at </a:t>
            </a:r>
            <a:r>
              <a:rPr lang="en-US" sz="2000" dirty="0" err="1">
                <a:latin typeface="Abadi Extra Light" panose="020B0204020104020204" pitchFamily="34" charset="0"/>
              </a:rPr>
              <a:t>Larzelere</a:t>
            </a:r>
            <a:r>
              <a:rPr lang="en-US" sz="2000" dirty="0">
                <a:latin typeface="Abadi Extra Light" panose="020B0204020104020204" pitchFamily="34" charset="0"/>
              </a:rPr>
              <a:t>.</a:t>
            </a:r>
            <a:br>
              <a:rPr lang="en-US" sz="1600" dirty="0"/>
            </a:br>
            <a:br>
              <a:rPr lang="en-US" sz="1600" dirty="0"/>
            </a:br>
            <a:endParaRPr lang="en-US" sz="1600" b="1" i="1" dirty="0">
              <a:solidFill>
                <a:srgbClr val="FF0000"/>
              </a:solidFill>
            </a:endParaRPr>
          </a:p>
        </p:txBody>
      </p:sp>
      <p:sp>
        <p:nvSpPr>
          <p:cNvPr id="5" name="AutoShape 4" descr="Image result for preschool kid pictures"/>
          <p:cNvSpPr>
            <a:spLocks noGrp="1" noChangeAspect="1" noChangeArrowheads="1"/>
          </p:cNvSpPr>
          <p:nvPr>
            <p:ph type="body" idx="4294967295"/>
          </p:nvPr>
        </p:nvSpPr>
        <p:spPr bwMode="auto">
          <a:xfrm>
            <a:off x="1751012" y="1017589"/>
            <a:ext cx="6843713" cy="68513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pPr marL="0" indent="0">
              <a:buNone/>
            </a:pPr>
            <a:r>
              <a:rPr lang="en-US" sz="2800" dirty="0"/>
              <a:t>OUR PROGRAM</a:t>
            </a:r>
          </a:p>
        </p:txBody>
      </p:sp>
      <p:pic>
        <p:nvPicPr>
          <p:cNvPr id="7" name="Picture 6">
            <a:extLst>
              <a:ext uri="{FF2B5EF4-FFF2-40B4-BE49-F238E27FC236}">
                <a16:creationId xmlns:a16="http://schemas.microsoft.com/office/drawing/2014/main" id="{46B1712B-DBED-422A-8AF8-3E3780D609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1127" b="9859"/>
          <a:stretch/>
        </p:blipFill>
        <p:spPr>
          <a:xfrm>
            <a:off x="7542212" y="404614"/>
            <a:ext cx="2843214" cy="2616291"/>
          </a:xfrm>
          <a:prstGeom prst="rect">
            <a:avLst/>
          </a:prstGeom>
        </p:spPr>
      </p:pic>
    </p:spTree>
    <p:extLst>
      <p:ext uri="{BB962C8B-B14F-4D97-AF65-F5344CB8AC3E}">
        <p14:creationId xmlns:p14="http://schemas.microsoft.com/office/powerpoint/2010/main" val="2280150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5137D0E-4A4F-4307-8994-C1891D747D59}" type="slidenum">
              <a:rPr lang="en-US" smtClean="0"/>
              <a:t>6</a:t>
            </a:fld>
            <a:endParaRPr lang="en-US"/>
          </a:p>
        </p:txBody>
      </p:sp>
      <p:sp>
        <p:nvSpPr>
          <p:cNvPr id="3" name="Text Placeholder 2"/>
          <p:cNvSpPr>
            <a:spLocks noGrp="1"/>
          </p:cNvSpPr>
          <p:nvPr>
            <p:ph type="body" idx="4294967295"/>
          </p:nvPr>
        </p:nvSpPr>
        <p:spPr>
          <a:xfrm>
            <a:off x="0" y="685800"/>
            <a:ext cx="8229600" cy="1143000"/>
          </a:xfrm>
        </p:spPr>
        <p:txBody>
          <a:bodyPr>
            <a:normAutofit/>
          </a:bodyPr>
          <a:lstStyle/>
          <a:p>
            <a:pPr marL="0" indent="0" algn="ctr">
              <a:buNone/>
            </a:pPr>
            <a:r>
              <a:rPr lang="en-US" sz="2800" dirty="0"/>
              <a:t>PROGRAM ACCOMPLISHMENTS 23/24</a:t>
            </a:r>
          </a:p>
        </p:txBody>
      </p:sp>
      <p:sp>
        <p:nvSpPr>
          <p:cNvPr id="4" name="Rectangle 3">
            <a:extLst>
              <a:ext uri="{FF2B5EF4-FFF2-40B4-BE49-F238E27FC236}">
                <a16:creationId xmlns:a16="http://schemas.microsoft.com/office/drawing/2014/main" id="{02AC5C82-6488-4A25-A4B5-D80E470EAB84}"/>
              </a:ext>
            </a:extLst>
          </p:cNvPr>
          <p:cNvSpPr/>
          <p:nvPr/>
        </p:nvSpPr>
        <p:spPr>
          <a:xfrm>
            <a:off x="989012" y="2362200"/>
            <a:ext cx="6324600" cy="3662541"/>
          </a:xfrm>
          <a:prstGeom prst="rect">
            <a:avLst/>
          </a:prstGeom>
        </p:spPr>
        <p:txBody>
          <a:bodyPr wrap="square">
            <a:spAutoFit/>
          </a:bodyPr>
          <a:lstStyle/>
          <a:p>
            <a:br>
              <a:rPr lang="en-US" sz="1600" dirty="0">
                <a:solidFill>
                  <a:srgbClr val="0070C0"/>
                </a:solidFill>
              </a:rPr>
            </a:br>
            <a:r>
              <a:rPr lang="en-US" b="1" dirty="0">
                <a:latin typeface="Bahnschrift Light SemiCondensed" panose="020B0502040204020203" pitchFamily="34" charset="0"/>
              </a:rPr>
              <a:t>Began the program year with full class sizes and normal days.  Family style meals,   All family events in person.</a:t>
            </a:r>
          </a:p>
          <a:p>
            <a:endParaRPr lang="en-US" b="1" dirty="0">
              <a:latin typeface="Bahnschrift Light SemiCondensed" panose="020B0502040204020203" pitchFamily="34" charset="0"/>
              <a:ea typeface="Arial Unicode MS" panose="020B0604020202020204" pitchFamily="34" charset="-128"/>
              <a:cs typeface="Arial Unicode MS" panose="020B0604020202020204" pitchFamily="34" charset="-128"/>
            </a:endParaRPr>
          </a:p>
          <a:p>
            <a:r>
              <a:rPr lang="en-US" b="1" dirty="0">
                <a:latin typeface="Bahnschrift Light SemiCondensed" panose="020B0502040204020203" pitchFamily="34" charset="0"/>
                <a:ea typeface="Arial Unicode MS" panose="020B0604020202020204" pitchFamily="34" charset="-128"/>
                <a:cs typeface="Arial Unicode MS" panose="020B0604020202020204" pitchFamily="34" charset="-128"/>
              </a:rPr>
              <a:t>Parent Educator (Homebase) obtained her Car Seat Certification &amp; She was appointed to the Doula Advisory Board.</a:t>
            </a:r>
          </a:p>
          <a:p>
            <a:br>
              <a:rPr lang="en-US" b="1" dirty="0">
                <a:latin typeface="Bahnschrift Light SemiCondensed" panose="020B0502040204020203" pitchFamily="34" charset="0"/>
                <a:ea typeface="Arial Unicode MS" panose="020B0604020202020204" pitchFamily="34" charset="-128"/>
                <a:cs typeface="Arial Unicode MS" panose="020B0604020202020204" pitchFamily="34" charset="-128"/>
              </a:rPr>
            </a:br>
            <a:r>
              <a:rPr lang="en-US" b="1" dirty="0">
                <a:latin typeface="Bahnschrift Light SemiCondensed" panose="020B0502040204020203" pitchFamily="34" charset="0"/>
                <a:ea typeface="Arial Unicode MS" panose="020B0604020202020204" pitchFamily="34" charset="-128"/>
                <a:cs typeface="Arial Unicode MS" panose="020B0604020202020204" pitchFamily="34" charset="-128"/>
              </a:rPr>
              <a:t>Mental Health services were also provided to families &amp; staff.</a:t>
            </a:r>
            <a:br>
              <a:rPr lang="en-US" b="1" dirty="0">
                <a:latin typeface="Bahnschrift Light SemiCondensed" panose="020B0502040204020203" pitchFamily="34" charset="0"/>
                <a:ea typeface="Arial Unicode MS" panose="020B0604020202020204" pitchFamily="34" charset="-128"/>
                <a:cs typeface="Arial Unicode MS" panose="020B0604020202020204" pitchFamily="34" charset="-128"/>
              </a:rPr>
            </a:br>
            <a:br>
              <a:rPr lang="en-US" b="1" dirty="0">
                <a:latin typeface="Bahnschrift Light SemiCondensed" panose="020B0502040204020203" pitchFamily="34" charset="0"/>
                <a:ea typeface="Arial Unicode MS" panose="020B0604020202020204" pitchFamily="34" charset="-128"/>
                <a:cs typeface="Arial Unicode MS" panose="020B0604020202020204" pitchFamily="34" charset="-128"/>
              </a:rPr>
            </a:br>
            <a:r>
              <a:rPr lang="en-US" b="1" dirty="0">
                <a:latin typeface="Bahnschrift Light SemiCondensed" panose="020B0502040204020203" pitchFamily="34" charset="0"/>
                <a:ea typeface="Arial Unicode MS" panose="020B0604020202020204" pitchFamily="34" charset="-128"/>
                <a:cs typeface="Arial Unicode MS" panose="020B0604020202020204" pitchFamily="34" charset="-128"/>
              </a:rPr>
              <a:t>All sites received/maintained five stars from SUTQ, which is the highest accomplishment anyone can receive. This means that all our sites goes above and beyond what is required to provide high quality education to our children and families. </a:t>
            </a:r>
            <a:endParaRPr lang="en-US" dirty="0"/>
          </a:p>
        </p:txBody>
      </p:sp>
      <p:pic>
        <p:nvPicPr>
          <p:cNvPr id="7" name="Picture 6">
            <a:extLst>
              <a:ext uri="{FF2B5EF4-FFF2-40B4-BE49-F238E27FC236}">
                <a16:creationId xmlns:a16="http://schemas.microsoft.com/office/drawing/2014/main" id="{71F43C86-03B6-4CB9-A662-6BB8F8C00C0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70812" y="609600"/>
            <a:ext cx="4229100" cy="2819400"/>
          </a:xfrm>
          <a:prstGeom prst="rect">
            <a:avLst/>
          </a:prstGeom>
        </p:spPr>
      </p:pic>
    </p:spTree>
    <p:extLst>
      <p:ext uri="{BB962C8B-B14F-4D97-AF65-F5344CB8AC3E}">
        <p14:creationId xmlns:p14="http://schemas.microsoft.com/office/powerpoint/2010/main" val="375112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2892811" y="6453386"/>
            <a:ext cx="6279194" cy="176014"/>
          </a:xfrm>
        </p:spPr>
        <p:txBody>
          <a:bodyPr/>
          <a:lstStyle/>
          <a:p>
            <a:r>
              <a:rPr lang="en-US" dirty="0"/>
              <a:t>														7</a:t>
            </a:r>
          </a:p>
        </p:txBody>
      </p:sp>
      <p:sp>
        <p:nvSpPr>
          <p:cNvPr id="2" name="Title 1"/>
          <p:cNvSpPr>
            <a:spLocks noGrp="1"/>
          </p:cNvSpPr>
          <p:nvPr>
            <p:ph type="title" idx="4294967295"/>
          </p:nvPr>
        </p:nvSpPr>
        <p:spPr>
          <a:xfrm>
            <a:off x="1460408" y="-533400"/>
            <a:ext cx="4572000" cy="1552575"/>
          </a:xfrm>
        </p:spPr>
        <p:txBody>
          <a:bodyPr>
            <a:normAutofit fontScale="90000"/>
          </a:bodyPr>
          <a:lstStyle/>
          <a:p>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r>
              <a:rPr lang="en-US" sz="2000" dirty="0"/>
              <a:t>Art Exhibit Library Reception – October 2023 Artwork &amp; books displayed @ Muskingum County Library. All Head Start and Early Head Start families invited to an evening of  fun!</a:t>
            </a:r>
            <a:br>
              <a:rPr lang="en-US" sz="2000" dirty="0"/>
            </a:br>
            <a:br>
              <a:rPr lang="en-US" sz="2000" dirty="0"/>
            </a:br>
            <a:r>
              <a:rPr lang="en-US" sz="2000" dirty="0"/>
              <a:t>Annual Feast held at Colburn Church – November 2023</a:t>
            </a:r>
            <a:br>
              <a:rPr lang="en-US" sz="2000" dirty="0"/>
            </a:br>
            <a:r>
              <a:rPr lang="en-US" sz="2000" dirty="0"/>
              <a:t>All Early Head Start and Head Start families invited to an evening of family fun, food and community awareness.</a:t>
            </a:r>
            <a:br>
              <a:rPr lang="en-US" sz="2000" dirty="0"/>
            </a:br>
            <a:br>
              <a:rPr lang="en-US" sz="2000" dirty="0"/>
            </a:br>
            <a:r>
              <a:rPr lang="en-US" sz="2000" dirty="0"/>
              <a:t>Dr. Seuss Birthday Celebration – March 2024</a:t>
            </a:r>
            <a:br>
              <a:rPr lang="en-US" sz="2000" dirty="0"/>
            </a:br>
            <a:r>
              <a:rPr lang="en-US" sz="2000" dirty="0"/>
              <a:t>An evening of celebration and family fun with a focus of achieving school readiness goals and promoting literacy. </a:t>
            </a:r>
            <a:br>
              <a:rPr lang="en-US" sz="2000" dirty="0"/>
            </a:br>
            <a:br>
              <a:rPr lang="en-US" sz="2000" dirty="0"/>
            </a:br>
            <a:r>
              <a:rPr lang="en-US" sz="2000" dirty="0"/>
              <a:t>Graduation –  May 2024</a:t>
            </a:r>
            <a:br>
              <a:rPr lang="en-US" sz="2000" dirty="0"/>
            </a:br>
            <a:r>
              <a:rPr lang="en-US" sz="2000" dirty="0"/>
              <a:t>In person graduation. Held at North Terrace Church.</a:t>
            </a:r>
            <a:br>
              <a:rPr lang="en-US" sz="2000" dirty="0"/>
            </a:br>
            <a:br>
              <a:rPr lang="en-US" sz="2000" dirty="0"/>
            </a:br>
            <a:br>
              <a:rPr lang="en-US" sz="2000" dirty="0"/>
            </a:br>
            <a:br>
              <a:rPr lang="en-US" sz="2000" dirty="0"/>
            </a:br>
            <a:br>
              <a:rPr lang="en-US" sz="2000" dirty="0"/>
            </a:br>
            <a:endParaRPr lang="en-US" sz="1800" dirty="0"/>
          </a:p>
        </p:txBody>
      </p:sp>
      <p:sp>
        <p:nvSpPr>
          <p:cNvPr id="3" name="Text Placeholder 2"/>
          <p:cNvSpPr>
            <a:spLocks noGrp="1"/>
          </p:cNvSpPr>
          <p:nvPr>
            <p:ph type="body" idx="4294967295"/>
          </p:nvPr>
        </p:nvSpPr>
        <p:spPr>
          <a:xfrm>
            <a:off x="1446212" y="1143000"/>
            <a:ext cx="7148513" cy="860425"/>
          </a:xfrm>
        </p:spPr>
        <p:txBody>
          <a:bodyPr>
            <a:normAutofit/>
          </a:bodyPr>
          <a:lstStyle/>
          <a:p>
            <a:pPr marL="0" indent="0">
              <a:buNone/>
            </a:pPr>
            <a:r>
              <a:rPr lang="en-US" sz="2800" dirty="0"/>
              <a:t>AGENCY WIDE PARENT EVENTS</a:t>
            </a:r>
          </a:p>
        </p:txBody>
      </p:sp>
      <p:pic>
        <p:nvPicPr>
          <p:cNvPr id="7" name="Picture 6">
            <a:extLst>
              <a:ext uri="{FF2B5EF4-FFF2-40B4-BE49-F238E27FC236}">
                <a16:creationId xmlns:a16="http://schemas.microsoft.com/office/drawing/2014/main" id="{E4EADF26-52A8-442E-A6A1-B0B8E992F9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4012" y="1371600"/>
            <a:ext cx="5323208" cy="4876800"/>
          </a:xfrm>
          <a:prstGeom prst="rect">
            <a:avLst/>
          </a:prstGeom>
        </p:spPr>
      </p:pic>
    </p:spTree>
    <p:extLst>
      <p:ext uri="{BB962C8B-B14F-4D97-AF65-F5344CB8AC3E}">
        <p14:creationId xmlns:p14="http://schemas.microsoft.com/office/powerpoint/2010/main" val="3323921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1910" y="684447"/>
            <a:ext cx="9598700" cy="1485900"/>
          </a:xfrm>
        </p:spPr>
        <p:txBody>
          <a:bodyPr/>
          <a:lstStyle/>
          <a:p>
            <a:r>
              <a:rPr lang="en-US" dirty="0"/>
              <a:t>ENROLLMENT BENEFITS 2023/2024</a:t>
            </a:r>
          </a:p>
        </p:txBody>
      </p:sp>
      <p:graphicFrame>
        <p:nvGraphicFramePr>
          <p:cNvPr id="9" name="Content Placeholder 8" descr="Continous cycle diagram showing 5 tasks in clockwise direction"/>
          <p:cNvGraphicFramePr>
            <a:graphicFrameLocks noGrp="1"/>
          </p:cNvGraphicFramePr>
          <p:nvPr>
            <p:ph sz="half" idx="1"/>
            <p:extLst>
              <p:ext uri="{D42A27DB-BD31-4B8C-83A1-F6EECF244321}">
                <p14:modId xmlns:p14="http://schemas.microsoft.com/office/powerpoint/2010/main" val="4133625020"/>
              </p:ext>
            </p:extLst>
          </p:nvPr>
        </p:nvGraphicFramePr>
        <p:xfrm>
          <a:off x="6475412" y="1427397"/>
          <a:ext cx="4645025"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E5137D0E-4A4F-4307-8994-C1891D747D59}" type="slidenum">
              <a:rPr lang="en-US" smtClean="0"/>
              <a:t>8</a:t>
            </a:fld>
            <a:endParaRPr lang="en-US" dirty="0"/>
          </a:p>
        </p:txBody>
      </p:sp>
      <p:sp>
        <p:nvSpPr>
          <p:cNvPr id="5" name="Rounded Rectangle 4"/>
          <p:cNvSpPr/>
          <p:nvPr/>
        </p:nvSpPr>
        <p:spPr>
          <a:xfrm>
            <a:off x="6000195" y="3581400"/>
            <a:ext cx="1988588" cy="1168063"/>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 name="TextBox 5"/>
          <p:cNvSpPr txBox="1"/>
          <p:nvPr/>
        </p:nvSpPr>
        <p:spPr>
          <a:xfrm>
            <a:off x="1208215" y="4466511"/>
            <a:ext cx="1676400" cy="369332"/>
          </a:xfrm>
          <a:prstGeom prst="rect">
            <a:avLst/>
          </a:prstGeom>
          <a:noFill/>
        </p:spPr>
        <p:txBody>
          <a:bodyPr wrap="square" rtlCol="0">
            <a:spAutoFit/>
          </a:bodyPr>
          <a:lstStyle/>
          <a:p>
            <a:endParaRPr lang="en-US" dirty="0"/>
          </a:p>
        </p:txBody>
      </p:sp>
      <p:sp>
        <p:nvSpPr>
          <p:cNvPr id="7" name="TextBox 6"/>
          <p:cNvSpPr txBox="1"/>
          <p:nvPr/>
        </p:nvSpPr>
        <p:spPr>
          <a:xfrm>
            <a:off x="6234417" y="3635515"/>
            <a:ext cx="1612595" cy="1015663"/>
          </a:xfrm>
          <a:prstGeom prst="rect">
            <a:avLst/>
          </a:prstGeom>
          <a:solidFill>
            <a:schemeClr val="bg1"/>
          </a:solidFill>
        </p:spPr>
        <p:txBody>
          <a:bodyPr wrap="square" rtlCol="0">
            <a:spAutoFit/>
          </a:bodyPr>
          <a:lstStyle/>
          <a:p>
            <a:r>
              <a:rPr lang="en-US" sz="1200" dirty="0"/>
              <a:t>EHS enrolled children</a:t>
            </a:r>
            <a:br>
              <a:rPr lang="en-US" sz="1200" dirty="0"/>
            </a:br>
            <a:r>
              <a:rPr lang="en-US" sz="1200" dirty="0"/>
              <a:t>     100% received </a:t>
            </a:r>
            <a:br>
              <a:rPr lang="en-US" sz="1200" dirty="0"/>
            </a:br>
            <a:r>
              <a:rPr lang="en-US" sz="1200" dirty="0"/>
              <a:t>     Medical Exams</a:t>
            </a:r>
          </a:p>
          <a:p>
            <a:r>
              <a:rPr lang="en-US" sz="1200" dirty="0"/>
              <a:t>     *70% received</a:t>
            </a:r>
            <a:br>
              <a:rPr lang="en-US" sz="1200" dirty="0"/>
            </a:br>
            <a:r>
              <a:rPr lang="en-US" sz="1200" dirty="0"/>
              <a:t>     Dental Exams </a:t>
            </a:r>
          </a:p>
        </p:txBody>
      </p:sp>
      <p:pic>
        <p:nvPicPr>
          <p:cNvPr id="4098" name="Picture 2" descr="17-18 Student Enrollment - South Warren High Schoo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8215" y="2044467"/>
            <a:ext cx="4414837" cy="2483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6169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5137D0E-4A4F-4307-8994-C1891D747D59}" type="slidenum">
              <a:rPr lang="en-US" smtClean="0"/>
              <a:t>9</a:t>
            </a:fld>
            <a:endParaRPr lang="en-US"/>
          </a:p>
        </p:txBody>
      </p:sp>
      <p:sp>
        <p:nvSpPr>
          <p:cNvPr id="2" name="Title 1"/>
          <p:cNvSpPr>
            <a:spLocks noGrp="1"/>
          </p:cNvSpPr>
          <p:nvPr>
            <p:ph type="title" idx="4294967295"/>
          </p:nvPr>
        </p:nvSpPr>
        <p:spPr>
          <a:xfrm>
            <a:off x="1217612" y="3185914"/>
            <a:ext cx="10667999" cy="3267472"/>
          </a:xfrm>
        </p:spPr>
        <p:txBody>
          <a:bodyPr>
            <a:normAutofit/>
          </a:bodyPr>
          <a:lstStyle/>
          <a:p>
            <a:r>
              <a:rPr lang="en-US" sz="1400" dirty="0"/>
              <a:t>We prepare our children for Kindergarten by…</a:t>
            </a:r>
            <a:br>
              <a:rPr lang="en-US" sz="1400" dirty="0"/>
            </a:br>
            <a:br>
              <a:rPr lang="en-US" sz="1400" dirty="0"/>
            </a:br>
            <a:r>
              <a:rPr lang="en-US" sz="1400" dirty="0"/>
              <a:t>Engaging parents as partners as partners in their children’s education.</a:t>
            </a:r>
            <a:br>
              <a:rPr lang="en-US" sz="1400" dirty="0"/>
            </a:br>
            <a:br>
              <a:rPr lang="en-US" sz="1400" dirty="0"/>
            </a:br>
            <a:r>
              <a:rPr lang="en-US" sz="1400" dirty="0"/>
              <a:t>Designing activities to support the Early Learning Development Standards and Head Start Early Learning Outcomes Framework.</a:t>
            </a:r>
            <a:br>
              <a:rPr lang="en-US" sz="1400" dirty="0"/>
            </a:br>
            <a:br>
              <a:rPr lang="en-US" sz="1400" dirty="0"/>
            </a:br>
            <a:r>
              <a:rPr lang="en-US" sz="1400" dirty="0"/>
              <a:t>Individualizing lessons according to student needs.</a:t>
            </a:r>
            <a:br>
              <a:rPr lang="en-US" sz="1400" dirty="0"/>
            </a:br>
            <a:br>
              <a:rPr lang="en-US" sz="1400" dirty="0"/>
            </a:br>
            <a:r>
              <a:rPr lang="en-US" sz="1400" dirty="0"/>
              <a:t>Collaborating with elementary schools, particularly Zanesville City Schools, to provide continuation of service and develop school readiness.</a:t>
            </a:r>
            <a:br>
              <a:rPr lang="en-US" sz="1400" dirty="0"/>
            </a:br>
            <a:br>
              <a:rPr lang="en-US" sz="1400" dirty="0"/>
            </a:br>
            <a:r>
              <a:rPr lang="en-US" sz="1400" dirty="0"/>
              <a:t>Monitoring school readiness goals three times a year. School readiness goals are shared with Zanesville City Schools annually to help prepare students of Kindergarten age.</a:t>
            </a:r>
            <a:br>
              <a:rPr lang="en-US" sz="1400" dirty="0"/>
            </a:br>
            <a:br>
              <a:rPr lang="en-US" sz="1400" dirty="0"/>
            </a:br>
            <a:r>
              <a:rPr lang="en-US" sz="1400" dirty="0"/>
              <a:t>Implementing Creative Curriculum, which is a research-based curriculum that features hands-on, project-based investigations as a pathway to learning.</a:t>
            </a:r>
          </a:p>
        </p:txBody>
      </p:sp>
      <p:sp>
        <p:nvSpPr>
          <p:cNvPr id="3" name="Text Placeholder 2"/>
          <p:cNvSpPr>
            <a:spLocks noGrp="1"/>
          </p:cNvSpPr>
          <p:nvPr>
            <p:ph type="body" idx="4294967295"/>
          </p:nvPr>
        </p:nvSpPr>
        <p:spPr>
          <a:xfrm>
            <a:off x="1217612" y="1055688"/>
            <a:ext cx="5181600" cy="620712"/>
          </a:xfrm>
        </p:spPr>
        <p:txBody>
          <a:bodyPr>
            <a:noAutofit/>
          </a:bodyPr>
          <a:lstStyle/>
          <a:p>
            <a:pPr marL="0" indent="0">
              <a:buNone/>
            </a:pPr>
            <a:r>
              <a:rPr lang="en-US" sz="2000" dirty="0"/>
              <a:t>KINDERGARTEN READINESS</a:t>
            </a:r>
          </a:p>
        </p:txBody>
      </p:sp>
      <p:pic>
        <p:nvPicPr>
          <p:cNvPr id="5122" name="Picture 2" descr="Kindergarten Readiness Bags – DeSoto County - Suncoast Campaig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2706" y="671314"/>
            <a:ext cx="449512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525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5137D0E-4A4F-4307-8994-C1891D747D59}" type="slidenum">
              <a:rPr lang="en-US" smtClean="0"/>
              <a:t>10</a:t>
            </a:fld>
            <a:endParaRPr lang="en-US"/>
          </a:p>
        </p:txBody>
      </p:sp>
      <p:sp>
        <p:nvSpPr>
          <p:cNvPr id="3" name="Text Placeholder 2"/>
          <p:cNvSpPr>
            <a:spLocks noGrp="1"/>
          </p:cNvSpPr>
          <p:nvPr>
            <p:ph type="body" idx="4294967295"/>
          </p:nvPr>
        </p:nvSpPr>
        <p:spPr>
          <a:xfrm>
            <a:off x="3656012" y="457201"/>
            <a:ext cx="4938713" cy="685800"/>
          </a:xfrm>
        </p:spPr>
        <p:txBody>
          <a:bodyPr>
            <a:normAutofit/>
          </a:bodyPr>
          <a:lstStyle/>
          <a:p>
            <a:pPr marL="0" indent="0" algn="ctr">
              <a:buNone/>
            </a:pPr>
            <a:r>
              <a:rPr lang="en-US" sz="2400" dirty="0">
                <a:solidFill>
                  <a:schemeClr val="accent6">
                    <a:lumMod val="75000"/>
                  </a:schemeClr>
                </a:solidFill>
              </a:rPr>
              <a:t>KINDERGARTEN</a:t>
            </a:r>
            <a:r>
              <a:rPr lang="en-US" sz="2400" dirty="0">
                <a:solidFill>
                  <a:srgbClr val="00B050"/>
                </a:solidFill>
              </a:rPr>
              <a:t> </a:t>
            </a:r>
            <a:r>
              <a:rPr lang="en-US" sz="2400" dirty="0">
                <a:solidFill>
                  <a:schemeClr val="accent6">
                    <a:lumMod val="75000"/>
                  </a:schemeClr>
                </a:solidFill>
              </a:rPr>
              <a:t>READINESS  </a:t>
            </a:r>
          </a:p>
        </p:txBody>
      </p:sp>
      <p:sp>
        <p:nvSpPr>
          <p:cNvPr id="6" name="Rectangle 5"/>
          <p:cNvSpPr/>
          <p:nvPr/>
        </p:nvSpPr>
        <p:spPr>
          <a:xfrm>
            <a:off x="912812" y="2752229"/>
            <a:ext cx="10439400" cy="22098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5BD5E24-1FD6-4224-9F83-7E220F707681}"/>
              </a:ext>
            </a:extLst>
          </p:cNvPr>
          <p:cNvSpPr txBox="1"/>
          <p:nvPr/>
        </p:nvSpPr>
        <p:spPr>
          <a:xfrm>
            <a:off x="1065212" y="1524000"/>
            <a:ext cx="13111282" cy="3231654"/>
          </a:xfrm>
          <a:prstGeom prst="rect">
            <a:avLst/>
          </a:prstGeom>
          <a:noFill/>
        </p:spPr>
        <p:txBody>
          <a:bodyPr wrap="none" rtlCol="0">
            <a:spAutoFit/>
          </a:bodyPr>
          <a:lstStyle/>
          <a:p>
            <a:r>
              <a:rPr lang="en-US" dirty="0"/>
              <a:t>School Readiness Goals</a:t>
            </a:r>
          </a:p>
          <a:p>
            <a:r>
              <a:rPr lang="en-US" dirty="0"/>
              <a:t>	</a:t>
            </a:r>
            <a:r>
              <a:rPr lang="en-US" i="1" dirty="0"/>
              <a:t>(At A Glance)</a:t>
            </a:r>
            <a:endParaRPr lang="en-US" dirty="0"/>
          </a:p>
          <a:p>
            <a:endParaRPr lang="en-US" dirty="0"/>
          </a:p>
          <a:p>
            <a:r>
              <a:rPr lang="en-US" sz="1600" i="1" dirty="0"/>
              <a:t>Scores below indicate children are meeting or exceeding expectations for their age.</a:t>
            </a:r>
          </a:p>
          <a:p>
            <a:endParaRPr lang="en-US" i="1" dirty="0"/>
          </a:p>
          <a:p>
            <a:r>
              <a:rPr lang="en-US" i="1" dirty="0"/>
              <a:t>		</a:t>
            </a:r>
            <a:r>
              <a:rPr lang="en-US" sz="1600" i="1" u="sng" dirty="0">
                <a:solidFill>
                  <a:schemeClr val="accent6">
                    <a:lumMod val="75000"/>
                  </a:schemeClr>
                </a:solidFill>
              </a:rPr>
              <a:t>Beginning Fall Score:	</a:t>
            </a:r>
            <a:r>
              <a:rPr lang="en-US" sz="1600" i="1" dirty="0">
                <a:solidFill>
                  <a:schemeClr val="accent6">
                    <a:lumMod val="75000"/>
                  </a:schemeClr>
                </a:solidFill>
              </a:rPr>
              <a:t>	</a:t>
            </a:r>
            <a:r>
              <a:rPr lang="en-US" sz="1600" i="1" u="sng" dirty="0">
                <a:solidFill>
                  <a:schemeClr val="accent6">
                    <a:lumMod val="75000"/>
                  </a:schemeClr>
                </a:solidFill>
              </a:rPr>
              <a:t>Winter Score:</a:t>
            </a:r>
            <a:r>
              <a:rPr lang="en-US" sz="1600" i="1" dirty="0">
                <a:solidFill>
                  <a:schemeClr val="accent6">
                    <a:lumMod val="75000"/>
                  </a:schemeClr>
                </a:solidFill>
              </a:rPr>
              <a:t>	 </a:t>
            </a:r>
            <a:r>
              <a:rPr lang="en-US" sz="1600" i="1" u="sng" dirty="0">
                <a:solidFill>
                  <a:schemeClr val="accent6">
                    <a:lumMod val="75000"/>
                  </a:schemeClr>
                </a:solidFill>
              </a:rPr>
              <a:t> Spring Score:</a:t>
            </a:r>
            <a:r>
              <a:rPr lang="en-US" sz="1600" i="1" dirty="0">
                <a:solidFill>
                  <a:schemeClr val="accent6">
                    <a:lumMod val="75000"/>
                  </a:schemeClr>
                </a:solidFill>
              </a:rPr>
              <a:t>		</a:t>
            </a:r>
            <a:r>
              <a:rPr lang="en-US" sz="1600" i="1" u="sng" dirty="0">
                <a:solidFill>
                  <a:schemeClr val="accent6">
                    <a:lumMod val="75000"/>
                  </a:schemeClr>
                </a:solidFill>
              </a:rPr>
              <a:t>Growth:</a:t>
            </a:r>
          </a:p>
          <a:p>
            <a:r>
              <a:rPr lang="en-US" sz="1600" i="1" dirty="0"/>
              <a:t>Social-Emotional		55%		       85%	       	        90%    		    5%</a:t>
            </a:r>
          </a:p>
          <a:p>
            <a:r>
              <a:rPr lang="en-US" sz="1600" i="1" dirty="0">
                <a:solidFill>
                  <a:schemeClr val="accent6">
                    <a:lumMod val="75000"/>
                  </a:schemeClr>
                </a:solidFill>
              </a:rPr>
              <a:t>Physical			59%		       87%	     	        91%			    4%</a:t>
            </a:r>
          </a:p>
          <a:p>
            <a:r>
              <a:rPr lang="en-US" sz="1600" i="1" dirty="0"/>
              <a:t>Mathematics		41%		       59% 		        76%			    17%</a:t>
            </a:r>
          </a:p>
          <a:p>
            <a:r>
              <a:rPr lang="en-US" sz="1600" i="1" dirty="0">
                <a:solidFill>
                  <a:schemeClr val="accent6">
                    <a:lumMod val="75000"/>
                  </a:schemeClr>
                </a:solidFill>
              </a:rPr>
              <a:t>Language			45%		       76% 		        92%			    16%</a:t>
            </a:r>
          </a:p>
          <a:p>
            <a:r>
              <a:rPr lang="en-US" sz="1600" i="1" dirty="0"/>
              <a:t>Literacy			52%		       70% 	                          83%			    13%</a:t>
            </a:r>
          </a:p>
          <a:p>
            <a:r>
              <a:rPr lang="en-US" sz="1600" i="1" dirty="0">
                <a:solidFill>
                  <a:schemeClr val="accent6">
                    <a:lumMod val="75000"/>
                  </a:schemeClr>
                </a:solidFill>
              </a:rPr>
              <a:t>Cognition			54%		       80% 	      	        89%			    9% </a:t>
            </a:r>
            <a:r>
              <a:rPr lang="en-US" sz="1600" i="1" dirty="0">
                <a:solidFill>
                  <a:srgbClr val="00B050"/>
                </a:solidFill>
              </a:rPr>
              <a:t>	</a:t>
            </a:r>
            <a:r>
              <a:rPr lang="en-US" i="1" dirty="0"/>
              <a:t>			</a:t>
            </a:r>
          </a:p>
        </p:txBody>
      </p:sp>
    </p:spTree>
    <p:extLst>
      <p:ext uri="{BB962C8B-B14F-4D97-AF65-F5344CB8AC3E}">
        <p14:creationId xmlns:p14="http://schemas.microsoft.com/office/powerpoint/2010/main" val="2873117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5137D0E-4A4F-4307-8994-C1891D747D59}" type="slidenum">
              <a:rPr lang="en-US" smtClean="0"/>
              <a:t>11</a:t>
            </a:fld>
            <a:endParaRPr lang="en-US"/>
          </a:p>
        </p:txBody>
      </p:sp>
      <p:sp>
        <p:nvSpPr>
          <p:cNvPr id="3" name="Text Placeholder 2"/>
          <p:cNvSpPr>
            <a:spLocks noGrp="1"/>
          </p:cNvSpPr>
          <p:nvPr>
            <p:ph type="body" idx="4294967295"/>
          </p:nvPr>
        </p:nvSpPr>
        <p:spPr>
          <a:xfrm>
            <a:off x="4265612" y="609601"/>
            <a:ext cx="4329113" cy="460176"/>
          </a:xfrm>
        </p:spPr>
        <p:txBody>
          <a:bodyPr>
            <a:normAutofit/>
          </a:bodyPr>
          <a:lstStyle/>
          <a:p>
            <a:pPr marL="0" indent="0" algn="ctr">
              <a:buNone/>
            </a:pPr>
            <a:r>
              <a:rPr lang="en-US" sz="2400" dirty="0">
                <a:solidFill>
                  <a:srgbClr val="7030A0"/>
                </a:solidFill>
              </a:rPr>
              <a:t>EARLY HEAD START</a:t>
            </a:r>
          </a:p>
        </p:txBody>
      </p:sp>
      <p:sp>
        <p:nvSpPr>
          <p:cNvPr id="6" name="Rectangle 5"/>
          <p:cNvSpPr/>
          <p:nvPr/>
        </p:nvSpPr>
        <p:spPr>
          <a:xfrm>
            <a:off x="1242263" y="2903518"/>
            <a:ext cx="10605795" cy="27432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577AADC-B961-46BF-ABAE-AD28AD14C3D6}"/>
              </a:ext>
            </a:extLst>
          </p:cNvPr>
          <p:cNvSpPr txBox="1"/>
          <p:nvPr/>
        </p:nvSpPr>
        <p:spPr>
          <a:xfrm>
            <a:off x="1446212" y="2096850"/>
            <a:ext cx="13111282" cy="3016210"/>
          </a:xfrm>
          <a:prstGeom prst="rect">
            <a:avLst/>
          </a:prstGeom>
          <a:noFill/>
        </p:spPr>
        <p:txBody>
          <a:bodyPr wrap="none" rtlCol="0">
            <a:spAutoFit/>
          </a:bodyPr>
          <a:lstStyle/>
          <a:p>
            <a:r>
              <a:rPr lang="en-US" b="1" dirty="0"/>
              <a:t>Outcomes    </a:t>
            </a:r>
            <a:r>
              <a:rPr lang="en-US" b="1" i="1" dirty="0"/>
              <a:t>(At A Glance)</a:t>
            </a:r>
          </a:p>
          <a:p>
            <a:endParaRPr lang="en-US" b="1" i="1" dirty="0"/>
          </a:p>
          <a:p>
            <a:endParaRPr lang="en-US" dirty="0"/>
          </a:p>
          <a:p>
            <a:r>
              <a:rPr lang="en-US" b="1" i="1" dirty="0"/>
              <a:t>Scores below indicate children are meeting or exceeding expectations for their age.</a:t>
            </a:r>
            <a:endParaRPr lang="en-US" dirty="0"/>
          </a:p>
          <a:p>
            <a:endParaRPr lang="en-US" i="1" dirty="0"/>
          </a:p>
          <a:p>
            <a:r>
              <a:rPr lang="en-US" i="1" dirty="0"/>
              <a:t>		</a:t>
            </a:r>
            <a:r>
              <a:rPr lang="en-US" sz="1600" i="1" u="sng" dirty="0">
                <a:solidFill>
                  <a:srgbClr val="7030A0"/>
                </a:solidFill>
              </a:rPr>
              <a:t>Beginning Fall Score:	</a:t>
            </a:r>
            <a:r>
              <a:rPr lang="en-US" sz="1600" i="1" dirty="0">
                <a:solidFill>
                  <a:srgbClr val="7030A0"/>
                </a:solidFill>
              </a:rPr>
              <a:t>	</a:t>
            </a:r>
            <a:r>
              <a:rPr lang="en-US" sz="1600" i="1" u="sng" dirty="0">
                <a:solidFill>
                  <a:srgbClr val="7030A0"/>
                </a:solidFill>
              </a:rPr>
              <a:t>Winter Score:</a:t>
            </a:r>
            <a:r>
              <a:rPr lang="en-US" sz="1600" i="1" dirty="0">
                <a:solidFill>
                  <a:srgbClr val="7030A0"/>
                </a:solidFill>
              </a:rPr>
              <a:t>	 </a:t>
            </a:r>
            <a:r>
              <a:rPr lang="en-US" sz="1600" i="1" u="sng" dirty="0">
                <a:solidFill>
                  <a:srgbClr val="7030A0"/>
                </a:solidFill>
              </a:rPr>
              <a:t> Spring Score:</a:t>
            </a:r>
            <a:r>
              <a:rPr lang="en-US" sz="1600" i="1" dirty="0">
                <a:solidFill>
                  <a:srgbClr val="7030A0"/>
                </a:solidFill>
              </a:rPr>
              <a:t>		</a:t>
            </a:r>
            <a:r>
              <a:rPr lang="en-US" sz="1600" i="1" u="sng" dirty="0">
                <a:solidFill>
                  <a:srgbClr val="7030A0"/>
                </a:solidFill>
              </a:rPr>
              <a:t>Growth:</a:t>
            </a:r>
          </a:p>
          <a:p>
            <a:r>
              <a:rPr lang="en-US" sz="1600" i="1" dirty="0"/>
              <a:t>Social-Emotional		81%		       80%		        89%    		   9%</a:t>
            </a:r>
          </a:p>
          <a:p>
            <a:r>
              <a:rPr lang="en-US" sz="1600" i="1" dirty="0">
                <a:solidFill>
                  <a:srgbClr val="7030A0"/>
                </a:solidFill>
              </a:rPr>
              <a:t>Physical			85%		       85%		        89%			   4%</a:t>
            </a:r>
          </a:p>
          <a:p>
            <a:r>
              <a:rPr lang="en-US" sz="1600" i="1" dirty="0"/>
              <a:t>Mathematics		79%		       79% 		        83%			   4%</a:t>
            </a:r>
          </a:p>
          <a:p>
            <a:r>
              <a:rPr lang="en-US" sz="1600" i="1" dirty="0">
                <a:solidFill>
                  <a:srgbClr val="7030A0"/>
                </a:solidFill>
              </a:rPr>
              <a:t>Language	&amp; Literacy		81%		       85% 		        91%			   6%</a:t>
            </a:r>
          </a:p>
          <a:p>
            <a:r>
              <a:rPr lang="en-US" sz="1600" i="1" dirty="0"/>
              <a:t>Self Regulation		71%		       79% 		        83%			   4% 	</a:t>
            </a:r>
            <a:r>
              <a:rPr lang="en-US" i="1" dirty="0"/>
              <a:t>			</a:t>
            </a:r>
          </a:p>
        </p:txBody>
      </p:sp>
    </p:spTree>
    <p:extLst>
      <p:ext uri="{BB962C8B-B14F-4D97-AF65-F5344CB8AC3E}">
        <p14:creationId xmlns:p14="http://schemas.microsoft.com/office/powerpoint/2010/main" val="1512980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ANNUAL FISCAL REPORT</a:t>
            </a:r>
          </a:p>
        </p:txBody>
      </p:sp>
      <p:sp>
        <p:nvSpPr>
          <p:cNvPr id="5" name="Content Placeholder 4"/>
          <p:cNvSpPr>
            <a:spLocks noGrp="1"/>
          </p:cNvSpPr>
          <p:nvPr>
            <p:ph sz="half" idx="1"/>
          </p:nvPr>
        </p:nvSpPr>
        <p:spPr>
          <a:xfrm>
            <a:off x="1370012" y="1905000"/>
            <a:ext cx="5257800" cy="4556124"/>
          </a:xfrm>
        </p:spPr>
        <p:txBody>
          <a:bodyPr>
            <a:normAutofit/>
          </a:bodyPr>
          <a:lstStyle/>
          <a:p>
            <a:pPr marL="0" indent="0">
              <a:buNone/>
            </a:pPr>
            <a:r>
              <a:rPr lang="en-US" kern="1000" dirty="0">
                <a:ea typeface="Cambria"/>
                <a:cs typeface="Times New Roman"/>
              </a:rPr>
              <a:t>Public Funding:	</a:t>
            </a:r>
          </a:p>
          <a:p>
            <a:pPr marL="0" indent="0">
              <a:buNone/>
            </a:pPr>
            <a:r>
              <a:rPr lang="en-US" kern="1000" dirty="0">
                <a:ea typeface="Cambria"/>
                <a:cs typeface="Times New Roman"/>
              </a:rPr>
              <a:t>Office of Head Start……. .  $2,877,584</a:t>
            </a:r>
          </a:p>
          <a:p>
            <a:pPr marL="0" indent="0">
              <a:buNone/>
            </a:pPr>
            <a:r>
              <a:rPr lang="en-US" kern="1000" dirty="0">
                <a:ea typeface="Cambria"/>
                <a:cs typeface="Times New Roman"/>
              </a:rPr>
              <a:t>Ohio Dept. of Education...  $76,500 </a:t>
            </a:r>
          </a:p>
          <a:p>
            <a:pPr marL="0" indent="0">
              <a:buNone/>
            </a:pPr>
            <a:r>
              <a:rPr lang="en-US" kern="1000" dirty="0">
                <a:ea typeface="Cambria"/>
                <a:cs typeface="Times New Roman"/>
              </a:rPr>
              <a:t>USDA Food Program…….    $138,828</a:t>
            </a:r>
          </a:p>
          <a:p>
            <a:pPr marL="0" indent="0">
              <a:buNone/>
            </a:pPr>
            <a:r>
              <a:rPr lang="en-US" kern="1000" dirty="0">
                <a:ea typeface="Cambria"/>
                <a:cs typeface="Times New Roman"/>
              </a:rPr>
              <a:t>	</a:t>
            </a:r>
          </a:p>
          <a:p>
            <a:pPr marL="0" indent="0">
              <a:buNone/>
            </a:pPr>
            <a:r>
              <a:rPr lang="en-US" kern="1000" dirty="0">
                <a:ea typeface="Cambria"/>
                <a:cs typeface="Times New Roman"/>
              </a:rPr>
              <a:t>Private Funding/Donations…...$0</a:t>
            </a:r>
          </a:p>
          <a:p>
            <a:pPr marL="0" indent="0">
              <a:buNone/>
            </a:pPr>
            <a:r>
              <a:rPr lang="en-US" kern="1000" dirty="0">
                <a:ea typeface="Cambria"/>
                <a:cs typeface="Times New Roman"/>
              </a:rPr>
              <a:t>In-Kind Donations…………….$381,354</a:t>
            </a:r>
          </a:p>
          <a:p>
            <a:pPr marL="0" indent="0">
              <a:buNone/>
            </a:pPr>
            <a:r>
              <a:rPr lang="en-US" kern="1000" dirty="0">
                <a:ea typeface="Cambria"/>
                <a:cs typeface="Times New Roman"/>
              </a:rPr>
              <a:t>TOTAL…………………………..    $3,474,266</a:t>
            </a:r>
          </a:p>
          <a:p>
            <a:pPr marL="0" indent="0">
              <a:buNone/>
            </a:pPr>
            <a:endParaRPr lang="en-US" kern="1000" dirty="0">
              <a:solidFill>
                <a:srgbClr val="595959"/>
              </a:solidFill>
              <a:ea typeface="Cambria"/>
              <a:cs typeface="Times New Roman"/>
            </a:endParaRPr>
          </a:p>
        </p:txBody>
      </p:sp>
      <p:sp>
        <p:nvSpPr>
          <p:cNvPr id="4" name="Slide Number Placeholder 3"/>
          <p:cNvSpPr>
            <a:spLocks noGrp="1"/>
          </p:cNvSpPr>
          <p:nvPr>
            <p:ph type="sldNum" sz="quarter" idx="12"/>
          </p:nvPr>
        </p:nvSpPr>
        <p:spPr/>
        <p:txBody>
          <a:bodyPr/>
          <a:lstStyle/>
          <a:p>
            <a:fld id="{E5137D0E-4A4F-4307-8994-C1891D747D59}" type="slidenum">
              <a:rPr lang="en-US" smtClean="0"/>
              <a:t>12</a:t>
            </a:fld>
            <a:endParaRPr lang="en-US" dirty="0"/>
          </a:p>
        </p:txBody>
      </p:sp>
      <p:pic>
        <p:nvPicPr>
          <p:cNvPr id="3" name="Picture 2" descr="Green Dollar Sign - Money Symbol Clip Art , Transparent Cartoon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51812" y="1600200"/>
            <a:ext cx="2288304" cy="452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7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5137D0E-4A4F-4307-8994-C1891D747D59}" type="slidenum">
              <a:rPr lang="en-US" smtClean="0"/>
              <a:t>13</a:t>
            </a:fld>
            <a:endParaRPr lang="en-US"/>
          </a:p>
        </p:txBody>
      </p:sp>
      <p:sp>
        <p:nvSpPr>
          <p:cNvPr id="2" name="Title 1"/>
          <p:cNvSpPr>
            <a:spLocks noGrp="1"/>
          </p:cNvSpPr>
          <p:nvPr>
            <p:ph type="title" idx="4294967295"/>
          </p:nvPr>
        </p:nvSpPr>
        <p:spPr>
          <a:xfrm>
            <a:off x="912812" y="1295400"/>
            <a:ext cx="5334000" cy="4572000"/>
          </a:xfrm>
        </p:spPr>
        <p:txBody>
          <a:bodyPr>
            <a:normAutofit/>
          </a:bodyPr>
          <a:lstStyle/>
          <a:p>
            <a:pPr fontAlgn="b"/>
            <a:r>
              <a:rPr lang="en-US" sz="1800" dirty="0"/>
              <a:t>Personnel………………………           $1,876,363</a:t>
            </a:r>
            <a:br>
              <a:rPr lang="en-US" sz="1800" dirty="0"/>
            </a:br>
            <a:r>
              <a:rPr lang="en-US" sz="1800" dirty="0"/>
              <a:t>Fringe Benefits……………….          $622,014</a:t>
            </a:r>
            <a:br>
              <a:rPr lang="en-US" sz="1800" dirty="0"/>
            </a:br>
            <a:r>
              <a:rPr lang="en-US" sz="1800" dirty="0"/>
              <a:t>Supplies…………………………          $64,306</a:t>
            </a:r>
            <a:br>
              <a:rPr lang="en-US" sz="1800" dirty="0"/>
            </a:br>
            <a:r>
              <a:rPr lang="en-US" sz="1800" dirty="0"/>
              <a:t>Children’s Food/Supplies..         $138,828</a:t>
            </a:r>
            <a:br>
              <a:rPr lang="en-US" sz="1800" dirty="0"/>
            </a:br>
            <a:r>
              <a:rPr lang="en-US" sz="1800" dirty="0"/>
              <a:t>Contractual…………………….   	      $38,847</a:t>
            </a:r>
            <a:br>
              <a:rPr lang="en-US" sz="1800" dirty="0"/>
            </a:br>
            <a:r>
              <a:rPr lang="en-US" sz="1800" dirty="0"/>
              <a:t>Transportation………………..          $37,614</a:t>
            </a:r>
            <a:br>
              <a:rPr lang="en-US" sz="1800" dirty="0"/>
            </a:br>
            <a:r>
              <a:rPr lang="en-US" sz="1800" dirty="0"/>
              <a:t>Facilities/Utilities…………….         $103,122</a:t>
            </a:r>
            <a:br>
              <a:rPr lang="en-US" sz="1800" dirty="0"/>
            </a:br>
            <a:r>
              <a:rPr lang="en-US" sz="1800" dirty="0"/>
              <a:t>Other………………………………         </a:t>
            </a:r>
            <a:r>
              <a:rPr lang="en-US" sz="1800" u="sng" dirty="0"/>
              <a:t>$158,344</a:t>
            </a:r>
            <a:br>
              <a:rPr lang="en-US" sz="1800" dirty="0"/>
            </a:br>
            <a:r>
              <a:rPr lang="en-US" sz="1800" dirty="0"/>
              <a:t>                   	                      $3,069,580</a:t>
            </a:r>
            <a:br>
              <a:rPr lang="en-US" sz="1800" dirty="0"/>
            </a:br>
            <a:br>
              <a:rPr lang="en-US" sz="1800" dirty="0"/>
            </a:br>
            <a:r>
              <a:rPr lang="en-US" sz="1800" dirty="0"/>
              <a:t>Supplement		      $23,332</a:t>
            </a:r>
            <a:br>
              <a:rPr lang="en-US" sz="1800" dirty="0"/>
            </a:br>
            <a:r>
              <a:rPr lang="en-US" sz="1800" dirty="0"/>
              <a:t>In-Kind……………………..........  	      $381,354</a:t>
            </a:r>
            <a:br>
              <a:rPr lang="en-US" sz="1800" dirty="0"/>
            </a:br>
            <a:r>
              <a:rPr lang="en-US" sz="1800" dirty="0"/>
              <a:t>	</a:t>
            </a:r>
            <a:br>
              <a:rPr lang="en-US" sz="1800" dirty="0"/>
            </a:br>
            <a:r>
              <a:rPr lang="en-US" sz="1800" b="1" dirty="0"/>
              <a:t>Total………………………………..        $3,474,266</a:t>
            </a:r>
            <a:endParaRPr lang="en-US" sz="1400" dirty="0"/>
          </a:p>
        </p:txBody>
      </p:sp>
      <p:sp>
        <p:nvSpPr>
          <p:cNvPr id="3" name="Text Placeholder 2"/>
          <p:cNvSpPr>
            <a:spLocks noGrp="1"/>
          </p:cNvSpPr>
          <p:nvPr>
            <p:ph type="body" idx="4294967295"/>
          </p:nvPr>
        </p:nvSpPr>
        <p:spPr>
          <a:xfrm>
            <a:off x="2360612" y="304800"/>
            <a:ext cx="5868988" cy="533400"/>
          </a:xfrm>
        </p:spPr>
        <p:txBody>
          <a:bodyPr/>
          <a:lstStyle/>
          <a:p>
            <a:r>
              <a:rPr lang="en-US" dirty="0"/>
              <a:t>2023/2024 OPERATING BUDGET</a:t>
            </a:r>
          </a:p>
        </p:txBody>
      </p:sp>
      <p:pic>
        <p:nvPicPr>
          <p:cNvPr id="2050" name="Picture 2" descr="Importance of Budget: Why is it important for the government t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8812" y="1295400"/>
            <a:ext cx="4521200" cy="3390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82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392469-8C0E-EDC3-6619-E2FE1EDD2DD2}"/>
              </a:ext>
            </a:extLst>
          </p:cNvPr>
          <p:cNvSpPr>
            <a:spLocks noGrp="1"/>
          </p:cNvSpPr>
          <p:nvPr>
            <p:ph type="sldNum" sz="quarter" idx="12"/>
          </p:nvPr>
        </p:nvSpPr>
        <p:spPr/>
        <p:txBody>
          <a:bodyPr/>
          <a:lstStyle/>
          <a:p>
            <a:fld id="{E5137D0E-4A4F-4307-8994-C1891D747D59}" type="slidenum">
              <a:rPr lang="en-US" smtClean="0"/>
              <a:t>14</a:t>
            </a:fld>
            <a:endParaRPr lang="en-US"/>
          </a:p>
        </p:txBody>
      </p:sp>
      <p:sp>
        <p:nvSpPr>
          <p:cNvPr id="3" name="TextBox 2">
            <a:extLst>
              <a:ext uri="{FF2B5EF4-FFF2-40B4-BE49-F238E27FC236}">
                <a16:creationId xmlns:a16="http://schemas.microsoft.com/office/drawing/2014/main" id="{0B3CB56E-A1AE-3A06-699D-6E4079E02A70}"/>
              </a:ext>
            </a:extLst>
          </p:cNvPr>
          <p:cNvSpPr txBox="1"/>
          <p:nvPr/>
        </p:nvSpPr>
        <p:spPr>
          <a:xfrm>
            <a:off x="2817812" y="533400"/>
            <a:ext cx="7924800" cy="830997"/>
          </a:xfrm>
          <a:prstGeom prst="rect">
            <a:avLst/>
          </a:prstGeom>
          <a:noFill/>
        </p:spPr>
        <p:txBody>
          <a:bodyPr wrap="square" rtlCol="0">
            <a:spAutoFit/>
          </a:bodyPr>
          <a:lstStyle/>
          <a:p>
            <a:pPr algn="ctr"/>
            <a:r>
              <a:rPr lang="en-US" sz="4800" dirty="0">
                <a:solidFill>
                  <a:schemeClr val="accent5">
                    <a:lumMod val="75000"/>
                  </a:schemeClr>
                </a:solidFill>
                <a:latin typeface="Bernard MT Condensed" panose="02050806060905020404" pitchFamily="18" charset="0"/>
              </a:rPr>
              <a:t>Annual Audit Results</a:t>
            </a:r>
          </a:p>
        </p:txBody>
      </p:sp>
      <p:sp>
        <p:nvSpPr>
          <p:cNvPr id="4" name="TextBox 3">
            <a:extLst>
              <a:ext uri="{FF2B5EF4-FFF2-40B4-BE49-F238E27FC236}">
                <a16:creationId xmlns:a16="http://schemas.microsoft.com/office/drawing/2014/main" id="{1623CCD8-BECB-3C9C-2F9F-9B26A451A060}"/>
              </a:ext>
            </a:extLst>
          </p:cNvPr>
          <p:cNvSpPr txBox="1"/>
          <p:nvPr/>
        </p:nvSpPr>
        <p:spPr>
          <a:xfrm>
            <a:off x="2055812" y="1364397"/>
            <a:ext cx="9144000" cy="3970318"/>
          </a:xfrm>
          <a:prstGeom prst="rect">
            <a:avLst/>
          </a:prstGeom>
          <a:noFill/>
        </p:spPr>
        <p:txBody>
          <a:bodyPr wrap="square" rtlCol="0">
            <a:spAutoFit/>
          </a:bodyPr>
          <a:lstStyle/>
          <a:p>
            <a:pPr marL="0" marR="0">
              <a:buNone/>
            </a:pPr>
            <a:r>
              <a:rPr lang="en-US" sz="1800" dirty="0">
                <a:effectLst/>
                <a:latin typeface="Amasis MT Pro" panose="02040504050005020304" pitchFamily="18" charset="0"/>
                <a:ea typeface="Aptos" panose="020B0004020202020204" pitchFamily="34" charset="0"/>
                <a:cs typeface="Aptos" panose="020B0004020202020204" pitchFamily="34" charset="0"/>
              </a:rPr>
              <a:t>INDEPENDENT AUDITOR’S REPORT By Snodgrass</a:t>
            </a:r>
          </a:p>
          <a:p>
            <a:pPr marL="0" marR="0">
              <a:buNone/>
            </a:pPr>
            <a:r>
              <a:rPr lang="en-US" sz="1800" dirty="0">
                <a:effectLst/>
                <a:latin typeface="Amasis MT Pro" panose="02040504050005020304" pitchFamily="18" charset="0"/>
                <a:ea typeface="Aptos" panose="020B0004020202020204" pitchFamily="34" charset="0"/>
                <a:cs typeface="Aptos" panose="020B0004020202020204" pitchFamily="34" charset="0"/>
              </a:rPr>
              <a:t> </a:t>
            </a:r>
          </a:p>
          <a:p>
            <a:pPr marL="0" marR="0">
              <a:buNone/>
            </a:pPr>
            <a:r>
              <a:rPr lang="en-US" sz="1800" i="1" dirty="0">
                <a:effectLst/>
                <a:latin typeface="Amasis MT Pro" panose="02040504050005020304" pitchFamily="18" charset="0"/>
                <a:ea typeface="Aptos" panose="020B0004020202020204" pitchFamily="34" charset="0"/>
                <a:cs typeface="Aptos" panose="020B0004020202020204" pitchFamily="34" charset="0"/>
              </a:rPr>
              <a:t>Qualified Opinion </a:t>
            </a:r>
            <a:endParaRPr lang="en-US" sz="1800" dirty="0">
              <a:effectLst/>
              <a:latin typeface="Amasis MT Pro" panose="02040504050005020304" pitchFamily="18" charset="0"/>
              <a:ea typeface="Aptos" panose="020B0004020202020204" pitchFamily="34" charset="0"/>
              <a:cs typeface="Aptos" panose="020B0004020202020204" pitchFamily="34" charset="0"/>
            </a:endParaRPr>
          </a:p>
          <a:p>
            <a:pPr marL="0" marR="0">
              <a:buNone/>
            </a:pPr>
            <a:r>
              <a:rPr lang="en-US" sz="1800" dirty="0">
                <a:effectLst/>
                <a:latin typeface="Amasis MT Pro" panose="02040504050005020304" pitchFamily="18" charset="0"/>
                <a:ea typeface="Aptos" panose="020B0004020202020204" pitchFamily="34" charset="0"/>
                <a:cs typeface="Aptos" panose="020B0004020202020204" pitchFamily="34" charset="0"/>
              </a:rPr>
              <a:t>We have audited the accompanying financial statements of Child Care Resources, Inc. (a nonprofit organization), which comprise the statement of financial position as of July 31, 2024, the related statements of activities and cash flows for the fiscal year then ended, and the related notes to the financial statements.</a:t>
            </a:r>
          </a:p>
          <a:p>
            <a:pPr marL="0" marR="0">
              <a:buNone/>
            </a:pPr>
            <a:r>
              <a:rPr lang="en-US" sz="1800" dirty="0">
                <a:effectLst/>
                <a:latin typeface="Amasis MT Pro" panose="02040504050005020304" pitchFamily="18" charset="0"/>
                <a:ea typeface="Aptos" panose="020B0004020202020204" pitchFamily="34" charset="0"/>
                <a:cs typeface="Aptos" panose="020B0004020202020204" pitchFamily="34" charset="0"/>
              </a:rPr>
              <a:t>In our opinion, except for the effects of Child Care Resources, Inc. not reporting its expenses by their functional expense classification, as described in the Basis for Qualified Opinion section of our report, the financial statements referred to in the first paragraph present fairly, in all material respects, the financial position of Child Care Resources, Inc. as of July 31, 2024, and the changes in its net assets and its cash flows for the fiscal year then ended in accordance with accounting principles generally accepted in the United States of America.</a:t>
            </a:r>
          </a:p>
        </p:txBody>
      </p:sp>
    </p:spTree>
    <p:extLst>
      <p:ext uri="{BB962C8B-B14F-4D97-AF65-F5344CB8AC3E}">
        <p14:creationId xmlns:p14="http://schemas.microsoft.com/office/powerpoint/2010/main" val="194744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1104900"/>
            <a:ext cx="9601200" cy="676275"/>
          </a:xfrm>
        </p:spPr>
        <p:txBody>
          <a:bodyPr>
            <a:normAutofit fontScale="90000"/>
          </a:bodyPr>
          <a:lstStyle/>
          <a:p>
            <a:r>
              <a:rPr lang="en-US" b="1" dirty="0"/>
              <a:t>Board of Directors</a:t>
            </a:r>
            <a:br>
              <a:rPr lang="en-US" dirty="0"/>
            </a:br>
            <a:endParaRPr lang="en-US" dirty="0"/>
          </a:p>
        </p:txBody>
      </p:sp>
      <p:sp>
        <p:nvSpPr>
          <p:cNvPr id="5" name="Text Placeholder 4"/>
          <p:cNvSpPr>
            <a:spLocks noGrp="1"/>
          </p:cNvSpPr>
          <p:nvPr>
            <p:ph type="body" idx="1"/>
          </p:nvPr>
        </p:nvSpPr>
        <p:spPr>
          <a:xfrm>
            <a:off x="6022720" y="1019175"/>
            <a:ext cx="4645152" cy="762000"/>
          </a:xfrm>
        </p:spPr>
        <p:txBody>
          <a:bodyPr>
            <a:normAutofit/>
          </a:bodyPr>
          <a:lstStyle/>
          <a:p>
            <a:r>
              <a:rPr lang="en-US" sz="1800" dirty="0"/>
              <a:t>                       </a:t>
            </a:r>
            <a:r>
              <a:rPr lang="en-US" sz="3600" b="1" dirty="0"/>
              <a:t>Policy</a:t>
            </a:r>
            <a:r>
              <a:rPr lang="en-US" sz="2800" b="1" dirty="0"/>
              <a:t> </a:t>
            </a:r>
            <a:r>
              <a:rPr lang="en-US" sz="3600" b="1" dirty="0"/>
              <a:t>Council</a:t>
            </a:r>
            <a:r>
              <a:rPr lang="en-US" sz="2800" b="1" dirty="0"/>
              <a:t> </a:t>
            </a:r>
          </a:p>
        </p:txBody>
      </p:sp>
      <p:sp>
        <p:nvSpPr>
          <p:cNvPr id="4" name="Content Placeholder 3"/>
          <p:cNvSpPr>
            <a:spLocks noGrp="1"/>
          </p:cNvSpPr>
          <p:nvPr>
            <p:ph sz="half" idx="2"/>
          </p:nvPr>
        </p:nvSpPr>
        <p:spPr>
          <a:xfrm>
            <a:off x="989012" y="1866900"/>
            <a:ext cx="5105400" cy="3695700"/>
          </a:xfrm>
          <a:ln w="38100">
            <a:solidFill>
              <a:schemeClr val="tx1"/>
            </a:solidFill>
          </a:ln>
        </p:spPr>
        <p:txBody>
          <a:bodyPr>
            <a:noAutofit/>
          </a:bodyPr>
          <a:lstStyle/>
          <a:p>
            <a:pPr marL="0" indent="0">
              <a:buNone/>
            </a:pPr>
            <a:endParaRPr lang="en-US" sz="1400" dirty="0">
              <a:latin typeface="Avenir Next LT Pro" panose="020B0504020202020204" pitchFamily="34" charset="0"/>
            </a:endParaRPr>
          </a:p>
          <a:p>
            <a:pPr marL="0" indent="0">
              <a:buNone/>
            </a:pPr>
            <a:r>
              <a:rPr lang="en-US" sz="1400" dirty="0">
                <a:latin typeface="Avenir Next LT Pro" panose="020B0504020202020204" pitchFamily="34" charset="0"/>
              </a:rPr>
              <a:t>Mary Arnold…………….Chairperson</a:t>
            </a:r>
          </a:p>
          <a:p>
            <a:pPr marL="0" indent="0">
              <a:buNone/>
            </a:pPr>
            <a:r>
              <a:rPr lang="en-US" sz="1400" dirty="0">
                <a:latin typeface="Avenir Next LT Pro" panose="020B0504020202020204" pitchFamily="34" charset="0"/>
              </a:rPr>
              <a:t>Amy Wilson…………….Vice-Chairperson</a:t>
            </a:r>
          </a:p>
          <a:p>
            <a:pPr marL="0" indent="0">
              <a:buNone/>
            </a:pPr>
            <a:r>
              <a:rPr lang="en-US" sz="1400" dirty="0">
                <a:latin typeface="Avenir Next LT Pro" panose="020B0504020202020204" pitchFamily="34" charset="0"/>
                <a:sym typeface="Wingdings"/>
              </a:rPr>
              <a:t>Abby Corder……………Secretary</a:t>
            </a:r>
          </a:p>
          <a:p>
            <a:pPr marL="0" indent="0">
              <a:buNone/>
            </a:pPr>
            <a:r>
              <a:rPr lang="en-US" sz="1400" dirty="0">
                <a:latin typeface="Avenir Next LT Pro" panose="020B0504020202020204" pitchFamily="34" charset="0"/>
              </a:rPr>
              <a:t>Jeanie Blake…………....Treasurer</a:t>
            </a:r>
          </a:p>
          <a:p>
            <a:pPr marL="0" indent="0">
              <a:buNone/>
            </a:pPr>
            <a:r>
              <a:rPr lang="en-US" sz="1400" dirty="0">
                <a:latin typeface="Avenir Next LT Pro" panose="020B0504020202020204" pitchFamily="34" charset="0"/>
              </a:rPr>
              <a:t>Abby Trout…………Community Representative</a:t>
            </a:r>
          </a:p>
          <a:p>
            <a:pPr marL="0" indent="0">
              <a:buNone/>
            </a:pPr>
            <a:r>
              <a:rPr lang="en-US" sz="1400" dirty="0">
                <a:latin typeface="Avenir Next LT Pro" panose="020B0504020202020204" pitchFamily="34" charset="0"/>
              </a:rPr>
              <a:t>Kimberly Gibson………………Policy Council Representative</a:t>
            </a:r>
          </a:p>
          <a:p>
            <a:pPr marL="0" indent="0">
              <a:buNone/>
            </a:pPr>
            <a:r>
              <a:rPr lang="en-US" sz="1400" dirty="0">
                <a:latin typeface="Avenir Next LT Pro" panose="020B0504020202020204" pitchFamily="34" charset="0"/>
              </a:rPr>
              <a:t>Michele Hoskinson…………Community Representative</a:t>
            </a:r>
          </a:p>
          <a:p>
            <a:pPr marL="0" indent="0">
              <a:buNone/>
            </a:pPr>
            <a:r>
              <a:rPr lang="en-US" sz="1400" dirty="0">
                <a:latin typeface="Avenir Next LT Pro" panose="020B0504020202020204" pitchFamily="34" charset="0"/>
              </a:rPr>
              <a:t>Ashlie Spiker……………. Community Representative</a:t>
            </a:r>
          </a:p>
          <a:p>
            <a:pPr marL="0" indent="0">
              <a:buNone/>
            </a:pPr>
            <a:endParaRPr lang="en-US" sz="1200" dirty="0">
              <a:latin typeface="Baskerville Old Face" panose="02020602080505020303" pitchFamily="18" charset="0"/>
            </a:endParaRPr>
          </a:p>
          <a:p>
            <a:pPr marL="0" indent="0">
              <a:buNone/>
            </a:pPr>
            <a:endParaRPr lang="en-US" sz="1200" dirty="0"/>
          </a:p>
        </p:txBody>
      </p:sp>
      <p:sp>
        <p:nvSpPr>
          <p:cNvPr id="3" name="Slide Number Placeholder 2"/>
          <p:cNvSpPr>
            <a:spLocks noGrp="1"/>
          </p:cNvSpPr>
          <p:nvPr>
            <p:ph type="sldNum" sz="quarter" idx="12"/>
          </p:nvPr>
        </p:nvSpPr>
        <p:spPr/>
        <p:txBody>
          <a:bodyPr/>
          <a:lstStyle/>
          <a:p>
            <a:fld id="{E5137D0E-4A4F-4307-8994-C1891D747D59}" type="slidenum">
              <a:rPr lang="en-US" smtClean="0"/>
              <a:t>15</a:t>
            </a:fld>
            <a:endParaRPr lang="en-US" dirty="0"/>
          </a:p>
        </p:txBody>
      </p:sp>
      <p:sp>
        <p:nvSpPr>
          <p:cNvPr id="10" name="TextBox 9"/>
          <p:cNvSpPr txBox="1"/>
          <p:nvPr/>
        </p:nvSpPr>
        <p:spPr>
          <a:xfrm>
            <a:off x="6627812" y="2000786"/>
            <a:ext cx="4982393" cy="3416320"/>
          </a:xfrm>
          <a:prstGeom prst="rect">
            <a:avLst/>
          </a:prstGeom>
          <a:noFill/>
        </p:spPr>
        <p:txBody>
          <a:bodyPr wrap="square" rtlCol="0">
            <a:spAutoFit/>
          </a:bodyPr>
          <a:lstStyle/>
          <a:p>
            <a:r>
              <a:rPr lang="en-US" sz="1200" dirty="0">
                <a:latin typeface="Avenir Next LT Pro Light" panose="020B0304020202020204" pitchFamily="34" charset="0"/>
                <a:cs typeface="Arial" panose="020B0604020202020204" pitchFamily="34" charset="0"/>
              </a:rPr>
              <a:t>The policy council representative works in a partnership</a:t>
            </a:r>
          </a:p>
          <a:p>
            <a:r>
              <a:rPr lang="en-US" sz="1200" dirty="0">
                <a:latin typeface="Avenir Next LT Pro Light" panose="020B0304020202020204" pitchFamily="34" charset="0"/>
                <a:cs typeface="Arial" panose="020B0604020202020204" pitchFamily="34" charset="0"/>
              </a:rPr>
              <a:t>with key management staff and the board if directors to make</a:t>
            </a:r>
          </a:p>
          <a:p>
            <a:r>
              <a:rPr lang="en-US" sz="1200" dirty="0">
                <a:latin typeface="Avenir Next LT Pro Light" panose="020B0304020202020204" pitchFamily="34" charset="0"/>
                <a:cs typeface="Arial" panose="020B0604020202020204" pitchFamily="34" charset="0"/>
              </a:rPr>
              <a:t>decisions about the design and operation of the Head Start</a:t>
            </a:r>
          </a:p>
          <a:p>
            <a:r>
              <a:rPr lang="en-US" sz="1200" dirty="0">
                <a:latin typeface="Avenir Next LT Pro Light" panose="020B0304020202020204" pitchFamily="34" charset="0"/>
                <a:cs typeface="Arial" panose="020B0604020202020204" pitchFamily="34" charset="0"/>
              </a:rPr>
              <a:t>program.</a:t>
            </a:r>
          </a:p>
          <a:p>
            <a:endParaRPr lang="en-US" sz="1200" dirty="0">
              <a:latin typeface="Avenir Next LT Pro Light" panose="020B0304020202020204" pitchFamily="34" charset="0"/>
              <a:cs typeface="Arial" panose="020B0604020202020204" pitchFamily="34" charset="0"/>
            </a:endParaRPr>
          </a:p>
          <a:p>
            <a:r>
              <a:rPr lang="en-US" sz="1200" dirty="0">
                <a:latin typeface="Avenir Next LT Pro Light" panose="020B0304020202020204" pitchFamily="34" charset="0"/>
                <a:cs typeface="Arial" panose="020B0604020202020204" pitchFamily="34" charset="0"/>
              </a:rPr>
              <a:t>The council also serves as a link to the parent committee, grantee,</a:t>
            </a:r>
          </a:p>
          <a:p>
            <a:r>
              <a:rPr lang="en-US" sz="1200" dirty="0">
                <a:latin typeface="Avenir Next LT Pro Light" panose="020B0304020202020204" pitchFamily="34" charset="0"/>
                <a:cs typeface="Arial" panose="020B0604020202020204" pitchFamily="34" charset="0"/>
              </a:rPr>
              <a:t>public/private organizations and the community.</a:t>
            </a:r>
          </a:p>
          <a:p>
            <a:endParaRPr lang="en-US" sz="1200" dirty="0">
              <a:latin typeface="Avenir Next LT Pro Light" panose="020B0304020202020204" pitchFamily="34" charset="0"/>
              <a:cs typeface="Arial" panose="020B0604020202020204" pitchFamily="34" charset="0"/>
            </a:endParaRPr>
          </a:p>
          <a:p>
            <a:r>
              <a:rPr lang="en-US" sz="1200" dirty="0">
                <a:latin typeface="Avenir Next LT Pro Light" panose="020B0304020202020204" pitchFamily="34" charset="0"/>
                <a:cs typeface="Arial" panose="020B0604020202020204" pitchFamily="34" charset="0"/>
              </a:rPr>
              <a:t>Jonathon Tanner - Chairperson</a:t>
            </a:r>
          </a:p>
          <a:p>
            <a:r>
              <a:rPr lang="en-US" sz="1200" i="1" dirty="0">
                <a:latin typeface="Avenir Next LT Pro Light" panose="020B0304020202020204" pitchFamily="34" charset="0"/>
                <a:cs typeface="Arial" panose="020B0604020202020204" pitchFamily="34" charset="0"/>
              </a:rPr>
              <a:t>Kimberly Gibson – Board Rep</a:t>
            </a:r>
            <a:r>
              <a:rPr lang="en-US" sz="1200" dirty="0">
                <a:latin typeface="Avenir Next LT Pro Light" panose="020B0304020202020204" pitchFamily="34" charset="0"/>
                <a:cs typeface="Arial" panose="020B0604020202020204" pitchFamily="34" charset="0"/>
              </a:rPr>
              <a:t>.</a:t>
            </a:r>
          </a:p>
          <a:p>
            <a:r>
              <a:rPr lang="en-US" sz="1200" i="1" dirty="0">
                <a:latin typeface="Avenir Next LT Pro Light" panose="020B0304020202020204" pitchFamily="34" charset="0"/>
                <a:cs typeface="Arial" panose="020B0604020202020204" pitchFamily="34" charset="0"/>
              </a:rPr>
              <a:t>Mercedes Elson- Secretary</a:t>
            </a:r>
          </a:p>
          <a:p>
            <a:r>
              <a:rPr lang="en-US" sz="1200" i="1" dirty="0">
                <a:latin typeface="Avenir Next LT Pro Light" panose="020B0304020202020204" pitchFamily="34" charset="0"/>
                <a:cs typeface="Arial" panose="020B0604020202020204" pitchFamily="34" charset="0"/>
              </a:rPr>
              <a:t>Corey </a:t>
            </a:r>
            <a:r>
              <a:rPr lang="en-US" sz="1200" i="1" dirty="0" err="1">
                <a:latin typeface="Avenir Next LT Pro Light" panose="020B0304020202020204" pitchFamily="34" charset="0"/>
                <a:cs typeface="Arial" panose="020B0604020202020204" pitchFamily="34" charset="0"/>
              </a:rPr>
              <a:t>Finck</a:t>
            </a:r>
            <a:endParaRPr lang="en-US" sz="1200" i="1" dirty="0">
              <a:latin typeface="Avenir Next LT Pro Light" panose="020B0304020202020204" pitchFamily="34" charset="0"/>
              <a:cs typeface="Arial" panose="020B0604020202020204" pitchFamily="34" charset="0"/>
            </a:endParaRPr>
          </a:p>
          <a:p>
            <a:r>
              <a:rPr lang="en-US" sz="1200" i="1" dirty="0">
                <a:latin typeface="Avenir Next LT Pro Light" panose="020B0304020202020204" pitchFamily="34" charset="0"/>
                <a:cs typeface="Arial" panose="020B0604020202020204" pitchFamily="34" charset="0"/>
              </a:rPr>
              <a:t>Jennifer Anderson</a:t>
            </a:r>
          </a:p>
          <a:p>
            <a:r>
              <a:rPr lang="en-US" sz="1200" i="1" dirty="0">
                <a:latin typeface="Avenir Next LT Pro Light" panose="020B0304020202020204" pitchFamily="34" charset="0"/>
                <a:cs typeface="Arial" panose="020B0604020202020204" pitchFamily="34" charset="0"/>
              </a:rPr>
              <a:t>Kaitlynn Sheene</a:t>
            </a:r>
          </a:p>
          <a:p>
            <a:r>
              <a:rPr lang="en-US" sz="1200" i="1" dirty="0">
                <a:latin typeface="Avenir Next LT Pro Light" panose="020B0304020202020204" pitchFamily="34" charset="0"/>
                <a:cs typeface="Arial" panose="020B0604020202020204" pitchFamily="34" charset="0"/>
              </a:rPr>
              <a:t>Brittany Dusenberry</a:t>
            </a:r>
          </a:p>
          <a:p>
            <a:r>
              <a:rPr lang="en-US" sz="1200" i="1" dirty="0">
                <a:latin typeface="Avenir Next LT Pro Light" panose="020B0304020202020204" pitchFamily="34" charset="0"/>
                <a:cs typeface="Arial" panose="020B0604020202020204" pitchFamily="34" charset="0"/>
              </a:rPr>
              <a:t>Caye Walker</a:t>
            </a:r>
          </a:p>
          <a:p>
            <a:r>
              <a:rPr lang="en-US" sz="1200" i="1" dirty="0">
                <a:latin typeface="Avenir Next LT Pro Light" panose="020B0304020202020204" pitchFamily="34" charset="0"/>
                <a:cs typeface="Arial" panose="020B0604020202020204" pitchFamily="34" charset="0"/>
              </a:rPr>
              <a:t>Paige Coss</a:t>
            </a:r>
          </a:p>
          <a:p>
            <a:endParaRPr lang="en-US" sz="1200" dirty="0">
              <a:latin typeface="Arial" panose="020B0604020202020204" pitchFamily="34" charset="0"/>
              <a:cs typeface="Arial" panose="020B0604020202020204" pitchFamily="34" charset="0"/>
            </a:endParaRPr>
          </a:p>
        </p:txBody>
      </p:sp>
      <p:sp>
        <p:nvSpPr>
          <p:cNvPr id="11" name="Rectangle 10"/>
          <p:cNvSpPr/>
          <p:nvPr/>
        </p:nvSpPr>
        <p:spPr>
          <a:xfrm>
            <a:off x="6409983" y="1800761"/>
            <a:ext cx="5177092" cy="37814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3970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Office Theme">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Watercolor_16x9">
      <a:dk1>
        <a:sysClr val="windowText" lastClr="000000"/>
      </a:dk1>
      <a:lt1>
        <a:sysClr val="window" lastClr="FFFFFF"/>
      </a:lt1>
      <a:dk2>
        <a:srgbClr val="09AFA7"/>
      </a:dk2>
      <a:lt2>
        <a:srgbClr val="AEF1EA"/>
      </a:lt2>
      <a:accent1>
        <a:srgbClr val="08CAC1"/>
      </a:accent1>
      <a:accent2>
        <a:srgbClr val="76C714"/>
      </a:accent2>
      <a:accent3>
        <a:srgbClr val="0E70C2"/>
      </a:accent3>
      <a:accent4>
        <a:srgbClr val="259F39"/>
      </a:accent4>
      <a:accent5>
        <a:srgbClr val="C8C015"/>
      </a:accent5>
      <a:accent6>
        <a:srgbClr val="444FDC"/>
      </a:accent6>
      <a:hlink>
        <a:srgbClr val="76C714"/>
      </a:hlink>
      <a:folHlink>
        <a:srgbClr val="7F7F7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6245</TotalTime>
  <Words>1886</Words>
  <Application>Microsoft Office PowerPoint</Application>
  <PresentationFormat>Custom</PresentationFormat>
  <Paragraphs>148</Paragraphs>
  <Slides>15</Slides>
  <Notes>2</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15</vt:i4>
      </vt:variant>
    </vt:vector>
  </HeadingPairs>
  <TitlesOfParts>
    <vt:vector size="32" baseType="lpstr">
      <vt:lpstr>Abadi Extra Light</vt:lpstr>
      <vt:lpstr>Aharoni</vt:lpstr>
      <vt:lpstr>Amasis MT Pro</vt:lpstr>
      <vt:lpstr>Arial</vt:lpstr>
      <vt:lpstr>Avenir Next LT Pro</vt:lpstr>
      <vt:lpstr>Avenir Next LT Pro Light</vt:lpstr>
      <vt:lpstr>Bahnschrift Light SemiCondensed</vt:lpstr>
      <vt:lpstr>Baskerville Old Face</vt:lpstr>
      <vt:lpstr>Bernard MT Condensed</vt:lpstr>
      <vt:lpstr>Cambria</vt:lpstr>
      <vt:lpstr>Candara</vt:lpstr>
      <vt:lpstr>Century Gothic</vt:lpstr>
      <vt:lpstr>Franklin Gothic Book</vt:lpstr>
      <vt:lpstr>Palatino Linotype</vt:lpstr>
      <vt:lpstr>Wingdings 3</vt:lpstr>
      <vt:lpstr>Crop</vt:lpstr>
      <vt:lpstr>Slice</vt:lpstr>
      <vt:lpstr>  Muskingum County Head Start Child Care Resources, Inc. Annual Report 2023-2024</vt:lpstr>
      <vt:lpstr>PowerPoint Presentation</vt:lpstr>
      <vt:lpstr>PowerPoint Presentation</vt:lpstr>
      <vt:lpstr>Our Mission</vt:lpstr>
      <vt:lpstr>Head Start – serving 137 children.  Head Start is a comprehensive child development program which serves children from 3 years to compulsory school age in the Muskingum County area; it is child focused with an overall goal of  increasing school readiness and social competence of young children in low-income families.  Early Head Start – serving 49 children 0-3 years old and 3 pregnant woman.  EHS is a comprehensive program to ensure needed services are provided to children, families and pregnant women.  Early Childhood Education (ECE) – serving 18 children.  This program is an Ohio Department of Education funded public preschool serving children only 4 years to compulsory school age in the Zanesville City area.  Children discover and explore their world through play and interactions through peers.   We provide a full day of service by providing Head Start for 3 ½ hours and ECE for 3 ½ hours per day at Larzelere.  </vt:lpstr>
      <vt:lpstr>PowerPoint Presentation</vt:lpstr>
      <vt:lpstr>          Art Exhibit Library Reception – October 2023 Artwork &amp; books displayed @ Muskingum County Library. All Head Start and Early Head Start families invited to an evening of  fun!  Annual Feast held at Colburn Church – November 2023 All Early Head Start and Head Start families invited to an evening of family fun, food and community awareness.  Dr. Seuss Birthday Celebration – March 2024 An evening of celebration and family fun with a focus of achieving school readiness goals and promoting literacy.   Graduation –  May 2024 In person graduation. Held at North Terrace Church.     </vt:lpstr>
      <vt:lpstr>ENROLLMENT BENEFITS 2023/2024</vt:lpstr>
      <vt:lpstr>We prepare our children for Kindergarten by…  Engaging parents as partners as partners in their children’s education.  Designing activities to support the Early Learning Development Standards and Head Start Early Learning Outcomes Framework.  Individualizing lessons according to student needs.  Collaborating with elementary schools, particularly Zanesville City Schools, to provide continuation of service and develop school readiness.  Monitoring school readiness goals three times a year. School readiness goals are shared with Zanesville City Schools annually to help prepare students of Kindergarten age.  Implementing Creative Curriculum, which is a research-based curriculum that features hands-on, project-based investigations as a pathway to learning.</vt:lpstr>
      <vt:lpstr>PowerPoint Presentation</vt:lpstr>
      <vt:lpstr>PowerPoint Presentation</vt:lpstr>
      <vt:lpstr>ANNUAL FISCAL REPORT</vt:lpstr>
      <vt:lpstr>Personnel………………………           $1,876,363 Fringe Benefits……………….          $622,014 Supplies…………………………          $64,306 Children’s Food/Supplies..         $138,828 Contractual…………………….          $38,847 Transportation………………..          $37,614 Facilities/Utilities…………….         $103,122 Other………………………………         $158,344                                           $3,069,580  Supplement        $23,332 In-Kind……………………..........         $381,354   Total………………………………..        $3,474,266</vt:lpstr>
      <vt:lpstr>PowerPoint Presentation</vt:lpstr>
      <vt:lpstr>Board of Directors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Muskingum County Head Start  Annual Report 2016-2017</dc:title>
  <dc:creator>Pam Bryan</dc:creator>
  <cp:lastModifiedBy>Kendra Vaughn</cp:lastModifiedBy>
  <cp:revision>232</cp:revision>
  <cp:lastPrinted>2025-02-12T20:28:27Z</cp:lastPrinted>
  <dcterms:created xsi:type="dcterms:W3CDTF">2018-02-06T19:44:33Z</dcterms:created>
  <dcterms:modified xsi:type="dcterms:W3CDTF">2025-05-23T12:55:51Z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74063800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